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45"/>
  </p:notesMasterIdLst>
  <p:sldIdLst>
    <p:sldId id="293" r:id="rId2"/>
    <p:sldId id="332" r:id="rId3"/>
    <p:sldId id="300" r:id="rId4"/>
    <p:sldId id="357" r:id="rId5"/>
    <p:sldId id="359" r:id="rId6"/>
    <p:sldId id="362" r:id="rId7"/>
    <p:sldId id="347" r:id="rId8"/>
    <p:sldId id="361" r:id="rId9"/>
    <p:sldId id="333" r:id="rId10"/>
    <p:sldId id="334" r:id="rId11"/>
    <p:sldId id="258" r:id="rId12"/>
    <p:sldId id="341" r:id="rId13"/>
    <p:sldId id="344" r:id="rId14"/>
    <p:sldId id="358" r:id="rId15"/>
    <p:sldId id="363" r:id="rId16"/>
    <p:sldId id="312" r:id="rId17"/>
    <p:sldId id="345" r:id="rId18"/>
    <p:sldId id="364" r:id="rId19"/>
    <p:sldId id="346" r:id="rId20"/>
    <p:sldId id="348" r:id="rId21"/>
    <p:sldId id="350" r:id="rId22"/>
    <p:sldId id="355" r:id="rId23"/>
    <p:sldId id="356" r:id="rId24"/>
    <p:sldId id="365" r:id="rId25"/>
    <p:sldId id="351" r:id="rId26"/>
    <p:sldId id="353" r:id="rId27"/>
    <p:sldId id="354" r:id="rId28"/>
    <p:sldId id="366" r:id="rId29"/>
    <p:sldId id="367" r:id="rId30"/>
    <p:sldId id="368" r:id="rId31"/>
    <p:sldId id="369" r:id="rId32"/>
    <p:sldId id="370" r:id="rId33"/>
    <p:sldId id="371" r:id="rId34"/>
    <p:sldId id="372" r:id="rId35"/>
    <p:sldId id="373" r:id="rId36"/>
    <p:sldId id="374" r:id="rId37"/>
    <p:sldId id="375" r:id="rId38"/>
    <p:sldId id="376" r:id="rId39"/>
    <p:sldId id="352" r:id="rId40"/>
    <p:sldId id="310" r:id="rId41"/>
    <p:sldId id="324" r:id="rId42"/>
    <p:sldId id="325" r:id="rId43"/>
    <p:sldId id="331" r:id="rId44"/>
  </p:sldIdLst>
  <p:sldSz cx="9144000" cy="5143500" type="screen16x9"/>
  <p:notesSz cx="6858000" cy="9144000"/>
  <p:embeddedFontLst>
    <p:embeddedFont>
      <p:font typeface="Bebas Neue" panose="020B0606020202050201" pitchFamily="34" charset="0"/>
      <p:regular r:id="rId46"/>
    </p:embeddedFont>
    <p:embeddedFont>
      <p:font typeface="Fira Sans" panose="020B0503050000020004" pitchFamily="34" charset="0"/>
      <p:regular r:id="rId47"/>
      <p:bold r:id="rId48"/>
      <p:italic r:id="rId49"/>
      <p:boldItalic r:id="rId50"/>
    </p:embeddedFont>
    <p:embeddedFont>
      <p:font typeface="Golos Text" panose="020B0604020202020204" charset="0"/>
      <p:regular r:id="rId51"/>
      <p:bold r:id="rId52"/>
    </p:embeddedFont>
    <p:embeddedFont>
      <p:font typeface="Golos Text Medium" panose="020B0604020202020204" charset="0"/>
      <p:regular r:id="rId53"/>
      <p:bold r:id="rId54"/>
    </p:embeddedFont>
    <p:embeddedFont>
      <p:font typeface="Open Sans" panose="020B0606030504020204" pitchFamily="34" charset="0"/>
      <p:regular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F9FAFB"/>
    <a:srgbClr val="CC3300"/>
    <a:srgbClr val="FF6600"/>
    <a:srgbClr val="88477A"/>
    <a:srgbClr val="8C4A7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16424CD-996B-44F9-A6BE-AF52105C4F9D}">
  <a:tblStyle styleId="{016424CD-996B-44F9-A6BE-AF52105C4F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3932" autoAdjust="0"/>
  </p:normalViewPr>
  <p:slideViewPr>
    <p:cSldViewPr snapToGrid="0">
      <p:cViewPr>
        <p:scale>
          <a:sx n="80" d="100"/>
          <a:sy n="80" d="100"/>
        </p:scale>
        <p:origin x="102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s>
</file>

<file path=ppt/media/image1.png>
</file>

<file path=ppt/media/image10.svg>
</file>

<file path=ppt/media/image11.jpeg>
</file>

<file path=ppt/media/image12.png>
</file>

<file path=ppt/media/image14.png>
</file>

<file path=ppt/media/image15.jpeg>
</file>

<file path=ppt/media/image17.png>
</file>

<file path=ppt/media/image18.jpeg>
</file>

<file path=ppt/media/image19.jpeg>
</file>

<file path=ppt/media/image2.jpeg>
</file>

<file path=ppt/media/image20.png>
</file>

<file path=ppt/media/image21.png>
</file>

<file path=ppt/media/image22.png>
</file>

<file path=ppt/media/image24.png>
</file>

<file path=ppt/media/image3.jpeg>
</file>

<file path=ppt/media/image37.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8134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2484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3393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6727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0278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6" r:id="rId6"/>
    <p:sldLayoutId id="2147483657" r:id="rId7"/>
  </p:sldLayoutIdLst>
  <p:transition spd="slow">
    <p:wip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1028" name="Picture 4" descr="Sentiment icon showing 3 different moods with negative neutral positive mood Slide01">
            <a:extLst>
              <a:ext uri="{FF2B5EF4-FFF2-40B4-BE49-F238E27FC236}">
                <a16:creationId xmlns:a16="http://schemas.microsoft.com/office/drawing/2014/main" id="{6531CE08-1615-7CEA-1AAB-F778A4CED4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227" b="29044"/>
          <a:stretch/>
        </p:blipFill>
        <p:spPr bwMode="auto">
          <a:xfrm>
            <a:off x="137330" y="1311159"/>
            <a:ext cx="4861659" cy="148571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all center word cloud concept. Collage made of words about call center.  Vector illustration Stock Vector Image &amp; Art - Alamy">
            <a:extLst>
              <a:ext uri="{FF2B5EF4-FFF2-40B4-BE49-F238E27FC236}">
                <a16:creationId xmlns:a16="http://schemas.microsoft.com/office/drawing/2014/main" id="{97EF8893-4E4B-F935-8DDB-0AC92FB1FB6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3515"/>
          <a:stretch/>
        </p:blipFill>
        <p:spPr bwMode="auto">
          <a:xfrm>
            <a:off x="137331" y="2824843"/>
            <a:ext cx="4861659" cy="2097852"/>
          </a:xfrm>
          <a:prstGeom prst="rect">
            <a:avLst/>
          </a:prstGeom>
          <a:noFill/>
          <a:extLst>
            <a:ext uri="{909E8E84-426E-40DD-AFC4-6F175D3DCCD1}">
              <a14:hiddenFill xmlns:a14="http://schemas.microsoft.com/office/drawing/2010/main">
                <a:solidFill>
                  <a:srgbClr val="FFFFFF"/>
                </a:solidFill>
              </a14:hiddenFill>
            </a:ext>
          </a:extLst>
        </p:spPr>
      </p:pic>
      <p:sp>
        <p:nvSpPr>
          <p:cNvPr id="82" name="Google Shape;82;p21"/>
          <p:cNvSpPr txBox="1">
            <a:spLocks noGrp="1"/>
          </p:cNvSpPr>
          <p:nvPr>
            <p:ph type="ctrTitle"/>
          </p:nvPr>
        </p:nvSpPr>
        <p:spPr>
          <a:xfrm>
            <a:off x="233205" y="136493"/>
            <a:ext cx="7743302" cy="1072006"/>
          </a:xfrm>
          <a:prstGeom prst="rect">
            <a:avLst/>
          </a:prstGeom>
        </p:spPr>
        <p:txBody>
          <a:bodyPr spcFirstLastPara="1" wrap="square" lIns="91425" tIns="91425" rIns="91425" bIns="91425" anchor="ctr" anchorCtr="0">
            <a:noAutofit/>
          </a:bodyPr>
          <a:lstStyle/>
          <a:p>
            <a:pPr algn="just">
              <a:lnSpc>
                <a:spcPct val="100000"/>
              </a:lnSpc>
            </a:pPr>
            <a:r>
              <a:rPr lang="en-US" sz="1800" b="1" dirty="0">
                <a:solidFill>
                  <a:schemeClr val="tx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rPr>
              <a:t>ENRICHING CUSTOMER EXPERIENCE THROUGH SENTIMENT ANALYSIS IN THE BANKING, FINANCIAL SERVICES AND INSURANCE SECTOR: A CASE OF NATIONAL BANK</a:t>
            </a:r>
          </a:p>
        </p:txBody>
      </p:sp>
      <p:pic>
        <p:nvPicPr>
          <p:cNvPr id="2" name="Picture 1">
            <a:extLst>
              <a:ext uri="{FF2B5EF4-FFF2-40B4-BE49-F238E27FC236}">
                <a16:creationId xmlns:a16="http://schemas.microsoft.com/office/drawing/2014/main" id="{A38BF2F8-B1C9-C13D-647C-70EF1E62EE31}"/>
              </a:ext>
            </a:extLst>
          </p:cNvPr>
          <p:cNvPicPr>
            <a:picLocks noChangeAspect="1"/>
          </p:cNvPicPr>
          <p:nvPr/>
        </p:nvPicPr>
        <p:blipFill>
          <a:blip r:embed="rId5"/>
          <a:stretch>
            <a:fillRect/>
          </a:stretch>
        </p:blipFill>
        <p:spPr>
          <a:xfrm>
            <a:off x="6447060" y="943292"/>
            <a:ext cx="2466173" cy="2495018"/>
          </a:xfrm>
          <a:prstGeom prst="rect">
            <a:avLst/>
          </a:prstGeom>
        </p:spPr>
      </p:pic>
      <p:sp>
        <p:nvSpPr>
          <p:cNvPr id="3" name="TextBox 2">
            <a:extLst>
              <a:ext uri="{FF2B5EF4-FFF2-40B4-BE49-F238E27FC236}">
                <a16:creationId xmlns:a16="http://schemas.microsoft.com/office/drawing/2014/main" id="{2D534715-EA53-9CA4-AEB7-E905C415692A}"/>
              </a:ext>
            </a:extLst>
          </p:cNvPr>
          <p:cNvSpPr txBox="1"/>
          <p:nvPr/>
        </p:nvSpPr>
        <p:spPr>
          <a:xfrm>
            <a:off x="5151666" y="3322257"/>
            <a:ext cx="3761567" cy="1600438"/>
          </a:xfrm>
          <a:prstGeom prst="rect">
            <a:avLst/>
          </a:prstGeom>
          <a:noFill/>
        </p:spPr>
        <p:txBody>
          <a:bodyPr wrap="square" rtlCol="0">
            <a:spAutoFit/>
          </a:bodyPr>
          <a:lstStyle/>
          <a:p>
            <a:r>
              <a:rPr lang="en-US" dirty="0">
                <a:solidFill>
                  <a:schemeClr val="bg1"/>
                </a:solidFill>
              </a:rPr>
              <a:t>By:</a:t>
            </a:r>
          </a:p>
          <a:p>
            <a:r>
              <a:rPr lang="en-US" dirty="0">
                <a:solidFill>
                  <a:schemeClr val="bg1"/>
                </a:solidFill>
              </a:rPr>
              <a:t>Mahesh Purbia</a:t>
            </a:r>
          </a:p>
          <a:p>
            <a:r>
              <a:rPr lang="en-US" dirty="0">
                <a:solidFill>
                  <a:schemeClr val="bg1"/>
                </a:solidFill>
              </a:rPr>
              <a:t>Roll No : 21222004</a:t>
            </a:r>
          </a:p>
          <a:p>
            <a:r>
              <a:rPr lang="en-US" dirty="0">
                <a:solidFill>
                  <a:schemeClr val="bg1"/>
                </a:solidFill>
              </a:rPr>
              <a:t>MTech (Decision Sciences and Engineering)</a:t>
            </a:r>
          </a:p>
          <a:p>
            <a:pPr algn="ctr"/>
            <a:endParaRPr lang="en-US" dirty="0">
              <a:solidFill>
                <a:schemeClr val="bg1"/>
              </a:solidFill>
            </a:endParaRPr>
          </a:p>
          <a:p>
            <a:r>
              <a:rPr lang="en-US" dirty="0">
                <a:solidFill>
                  <a:schemeClr val="bg1"/>
                </a:solidFill>
              </a:rPr>
              <a:t>Under the guidance of:</a:t>
            </a:r>
          </a:p>
          <a:p>
            <a:r>
              <a:rPr lang="en-US" dirty="0">
                <a:solidFill>
                  <a:schemeClr val="bg1"/>
                </a:solidFill>
              </a:rPr>
              <a:t>Prof. Prabhas Bharadwaj (supervisor)</a:t>
            </a:r>
            <a:endParaRPr lang="en-IN" dirty="0">
              <a:solidFill>
                <a:schemeClr val="bg1"/>
              </a:solidFill>
            </a:endParaRPr>
          </a:p>
        </p:txBody>
      </p:sp>
    </p:spTree>
    <p:extLst>
      <p:ext uri="{BB962C8B-B14F-4D97-AF65-F5344CB8AC3E}">
        <p14:creationId xmlns:p14="http://schemas.microsoft.com/office/powerpoint/2010/main" val="310189609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8D6464-CC0A-1721-849D-DBA144838A82}"/>
              </a:ext>
            </a:extLst>
          </p:cNvPr>
          <p:cNvPicPr>
            <a:picLocks noChangeAspect="1"/>
          </p:cNvPicPr>
          <p:nvPr/>
        </p:nvPicPr>
        <p:blipFill>
          <a:blip r:embed="rId2"/>
          <a:stretch>
            <a:fillRect/>
          </a:stretch>
        </p:blipFill>
        <p:spPr>
          <a:xfrm>
            <a:off x="1167493" y="688192"/>
            <a:ext cx="6294664" cy="4158293"/>
          </a:xfrm>
          <a:prstGeom prst="rect">
            <a:avLst/>
          </a:prstGeom>
        </p:spPr>
      </p:pic>
      <p:sp>
        <p:nvSpPr>
          <p:cNvPr id="7" name="TextBox 6">
            <a:extLst>
              <a:ext uri="{FF2B5EF4-FFF2-40B4-BE49-F238E27FC236}">
                <a16:creationId xmlns:a16="http://schemas.microsoft.com/office/drawing/2014/main" id="{509A4558-C4AE-515F-05D1-4CA0BF86136E}"/>
              </a:ext>
            </a:extLst>
          </p:cNvPr>
          <p:cNvSpPr txBox="1"/>
          <p:nvPr/>
        </p:nvSpPr>
        <p:spPr>
          <a:xfrm>
            <a:off x="261256" y="96960"/>
            <a:ext cx="6539594" cy="400110"/>
          </a:xfrm>
          <a:prstGeom prst="rect">
            <a:avLst/>
          </a:prstGeom>
          <a:noFill/>
        </p:spPr>
        <p:txBody>
          <a:bodyPr wrap="square">
            <a:spAutoFit/>
          </a:bodyPr>
          <a:lstStyle/>
          <a:p>
            <a:pPr rtl="0">
              <a:spcBef>
                <a:spcPts val="0"/>
              </a:spcBef>
              <a:spcAft>
                <a:spcPts val="1200"/>
              </a:spcAft>
            </a:pPr>
            <a:r>
              <a:rPr lang="en-US" sz="2000" b="1" i="0" u="sng" strike="noStrike" dirty="0">
                <a:solidFill>
                  <a:schemeClr val="tx1"/>
                </a:solidFill>
                <a:effectLst>
                  <a:outerShdw blurRad="38100" dist="38100" dir="2700000" algn="tl">
                    <a:srgbClr val="000000">
                      <a:alpha val="43137"/>
                    </a:srgbClr>
                  </a:outerShdw>
                </a:effectLst>
                <a:latin typeface="Open Sans" panose="020B0606030504020204" pitchFamily="34" charset="0"/>
              </a:rPr>
              <a:t>Sentiment analysis approaches</a:t>
            </a:r>
            <a:endParaRPr lang="en-US" sz="2000" b="1" u="sng"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651261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1026" name="Picture 2" descr="5 Pitfalls to Look Out For During Literature Review | By Scholarcy">
            <a:extLst>
              <a:ext uri="{FF2B5EF4-FFF2-40B4-BE49-F238E27FC236}">
                <a16:creationId xmlns:a16="http://schemas.microsoft.com/office/drawing/2014/main" id="{F1E26997-248E-E466-E0D1-08A3A801A5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503"/>
            <a:ext cx="9211718" cy="5110934"/>
          </a:xfrm>
          <a:prstGeom prst="rect">
            <a:avLst/>
          </a:prstGeom>
          <a:noFill/>
          <a:extLst>
            <a:ext uri="{909E8E84-426E-40DD-AFC4-6F175D3DCCD1}">
              <a14:hiddenFill xmlns:a14="http://schemas.microsoft.com/office/drawing/2010/main">
                <a:solidFill>
                  <a:srgbClr val="FFFFFF"/>
                </a:solidFill>
              </a14:hiddenFill>
            </a:ext>
          </a:extLst>
        </p:spPr>
      </p:pic>
      <p:sp>
        <p:nvSpPr>
          <p:cNvPr id="201" name="Google Shape;201;p23"/>
          <p:cNvSpPr txBox="1">
            <a:spLocks noGrp="1"/>
          </p:cNvSpPr>
          <p:nvPr>
            <p:ph type="title"/>
          </p:nvPr>
        </p:nvSpPr>
        <p:spPr>
          <a:xfrm>
            <a:off x="1899493" y="82994"/>
            <a:ext cx="5920115" cy="1447203"/>
          </a:xfrm>
          <a:prstGeom prst="rect">
            <a:avLst/>
          </a:prstGeom>
        </p:spPr>
        <p:txBody>
          <a:bodyPr spcFirstLastPara="1" wrap="square" lIns="91425" tIns="91425" rIns="91425" bIns="91425" anchor="t" anchorCtr="0">
            <a:noAutofit/>
          </a:bodyPr>
          <a:lstStyle/>
          <a:p>
            <a:r>
              <a:rPr lang="en-US" sz="4400" b="1" noProof="1">
                <a:solidFill>
                  <a:schemeClr val="tx1"/>
                </a:solidFill>
              </a:rPr>
              <a:t>Research Motivation</a:t>
            </a:r>
          </a:p>
        </p:txBody>
      </p:sp>
      <p:sp>
        <p:nvSpPr>
          <p:cNvPr id="202" name="Google Shape;202;p23"/>
          <p:cNvSpPr txBox="1">
            <a:spLocks noGrp="1"/>
          </p:cNvSpPr>
          <p:nvPr>
            <p:ph type="title" idx="2"/>
          </p:nvPr>
        </p:nvSpPr>
        <p:spPr>
          <a:xfrm>
            <a:off x="225061" y="-14977"/>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203" name="Google Shape;203;p23"/>
          <p:cNvCxnSpPr/>
          <p:nvPr/>
        </p:nvCxnSpPr>
        <p:spPr>
          <a:xfrm>
            <a:off x="1242661" y="539956"/>
            <a:ext cx="552600" cy="0"/>
          </a:xfrm>
          <a:prstGeom prst="straightConnector1">
            <a:avLst/>
          </a:prstGeom>
          <a:noFill/>
          <a:ln w="19050" cap="flat" cmpd="sng">
            <a:solidFill>
              <a:schemeClr val="dk1"/>
            </a:solidFill>
            <a:prstDash val="solid"/>
            <a:round/>
            <a:headEnd type="none" w="med" len="med"/>
            <a:tailEnd type="stealth" w="med" len="med"/>
          </a:ln>
        </p:spPr>
      </p:cxnSp>
      <p:sp>
        <p:nvSpPr>
          <p:cNvPr id="3" name="Google Shape;211;p24">
            <a:extLst>
              <a:ext uri="{FF2B5EF4-FFF2-40B4-BE49-F238E27FC236}">
                <a16:creationId xmlns:a16="http://schemas.microsoft.com/office/drawing/2014/main" id="{41D48DD9-1E00-FFED-C69A-B7E59F75AF2E}"/>
              </a:ext>
            </a:extLst>
          </p:cNvPr>
          <p:cNvSpPr/>
          <p:nvPr/>
        </p:nvSpPr>
        <p:spPr>
          <a:xfrm flipH="1">
            <a:off x="9589546" y="2695753"/>
            <a:ext cx="618407" cy="352739"/>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12;p24">
            <a:extLst>
              <a:ext uri="{FF2B5EF4-FFF2-40B4-BE49-F238E27FC236}">
                <a16:creationId xmlns:a16="http://schemas.microsoft.com/office/drawing/2014/main" id="{CB7F3173-315E-4918-8801-698F38956E78}"/>
              </a:ext>
            </a:extLst>
          </p:cNvPr>
          <p:cNvSpPr/>
          <p:nvPr/>
        </p:nvSpPr>
        <p:spPr>
          <a:xfrm flipH="1">
            <a:off x="9527732" y="2480691"/>
            <a:ext cx="656396" cy="54229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13;p24">
            <a:extLst>
              <a:ext uri="{FF2B5EF4-FFF2-40B4-BE49-F238E27FC236}">
                <a16:creationId xmlns:a16="http://schemas.microsoft.com/office/drawing/2014/main" id="{0572CBBD-8D40-1504-2FE2-956F91FACC15}"/>
              </a:ext>
            </a:extLst>
          </p:cNvPr>
          <p:cNvSpPr/>
          <p:nvPr/>
        </p:nvSpPr>
        <p:spPr>
          <a:xfrm flipH="1">
            <a:off x="7683584" y="1414009"/>
            <a:ext cx="1252986" cy="719913"/>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4;p24">
            <a:extLst>
              <a:ext uri="{FF2B5EF4-FFF2-40B4-BE49-F238E27FC236}">
                <a16:creationId xmlns:a16="http://schemas.microsoft.com/office/drawing/2014/main" id="{BC1F2CD6-74A3-58FF-3127-FE6C2E56B4FE}"/>
              </a:ext>
            </a:extLst>
          </p:cNvPr>
          <p:cNvSpPr/>
          <p:nvPr/>
        </p:nvSpPr>
        <p:spPr>
          <a:xfrm flipH="1">
            <a:off x="8617408" y="1292613"/>
            <a:ext cx="1543601" cy="15158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5;p24">
            <a:extLst>
              <a:ext uri="{FF2B5EF4-FFF2-40B4-BE49-F238E27FC236}">
                <a16:creationId xmlns:a16="http://schemas.microsoft.com/office/drawing/2014/main" id="{7A001127-0660-8357-B297-4E9A5568C10D}"/>
              </a:ext>
            </a:extLst>
          </p:cNvPr>
          <p:cNvSpPr/>
          <p:nvPr/>
        </p:nvSpPr>
        <p:spPr>
          <a:xfrm flipH="1">
            <a:off x="8597545" y="1266239"/>
            <a:ext cx="1281857" cy="467732"/>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6;p24">
            <a:extLst>
              <a:ext uri="{FF2B5EF4-FFF2-40B4-BE49-F238E27FC236}">
                <a16:creationId xmlns:a16="http://schemas.microsoft.com/office/drawing/2014/main" id="{0CEF1022-A94F-CEA6-B192-214EBA345826}"/>
              </a:ext>
            </a:extLst>
          </p:cNvPr>
          <p:cNvSpPr/>
          <p:nvPr/>
        </p:nvSpPr>
        <p:spPr>
          <a:xfrm flipH="1">
            <a:off x="8633689" y="1285504"/>
            <a:ext cx="1209515" cy="429147"/>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7;p24">
            <a:extLst>
              <a:ext uri="{FF2B5EF4-FFF2-40B4-BE49-F238E27FC236}">
                <a16:creationId xmlns:a16="http://schemas.microsoft.com/office/drawing/2014/main" id="{87B6662E-BD51-2883-91AD-A599F8B16FD9}"/>
              </a:ext>
            </a:extLst>
          </p:cNvPr>
          <p:cNvSpPr/>
          <p:nvPr/>
        </p:nvSpPr>
        <p:spPr>
          <a:xfrm flipH="1">
            <a:off x="8569921" y="1140501"/>
            <a:ext cx="1273445" cy="485803"/>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8;p24">
            <a:extLst>
              <a:ext uri="{FF2B5EF4-FFF2-40B4-BE49-F238E27FC236}">
                <a16:creationId xmlns:a16="http://schemas.microsoft.com/office/drawing/2014/main" id="{B837B19B-85FF-793A-E891-F50F9FA840F2}"/>
              </a:ext>
            </a:extLst>
          </p:cNvPr>
          <p:cNvSpPr/>
          <p:nvPr/>
        </p:nvSpPr>
        <p:spPr>
          <a:xfrm flipH="1">
            <a:off x="8460025" y="709671"/>
            <a:ext cx="1348392" cy="86307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9;p24">
            <a:extLst>
              <a:ext uri="{FF2B5EF4-FFF2-40B4-BE49-F238E27FC236}">
                <a16:creationId xmlns:a16="http://schemas.microsoft.com/office/drawing/2014/main" id="{B2CAEAAB-DC0A-57BD-8C19-8CD4FCCD3DDF}"/>
              </a:ext>
            </a:extLst>
          </p:cNvPr>
          <p:cNvSpPr/>
          <p:nvPr/>
        </p:nvSpPr>
        <p:spPr>
          <a:xfrm flipH="1">
            <a:off x="8693603" y="1805332"/>
            <a:ext cx="871522" cy="100308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0;p24">
            <a:extLst>
              <a:ext uri="{FF2B5EF4-FFF2-40B4-BE49-F238E27FC236}">
                <a16:creationId xmlns:a16="http://schemas.microsoft.com/office/drawing/2014/main" id="{5380AE53-CA44-FBC6-3BE0-C742F866141E}"/>
              </a:ext>
            </a:extLst>
          </p:cNvPr>
          <p:cNvSpPr/>
          <p:nvPr/>
        </p:nvSpPr>
        <p:spPr>
          <a:xfrm flipH="1">
            <a:off x="8792700" y="1792634"/>
            <a:ext cx="801296" cy="997599"/>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24;p24">
            <a:extLst>
              <a:ext uri="{FF2B5EF4-FFF2-40B4-BE49-F238E27FC236}">
                <a16:creationId xmlns:a16="http://schemas.microsoft.com/office/drawing/2014/main" id="{0B1585D3-B0AA-B725-0CC3-1A41258AB5F6}"/>
              </a:ext>
            </a:extLst>
          </p:cNvPr>
          <p:cNvSpPr/>
          <p:nvPr/>
        </p:nvSpPr>
        <p:spPr>
          <a:xfrm flipH="1">
            <a:off x="8635588" y="1014926"/>
            <a:ext cx="783224" cy="459374"/>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5;p24">
            <a:extLst>
              <a:ext uri="{FF2B5EF4-FFF2-40B4-BE49-F238E27FC236}">
                <a16:creationId xmlns:a16="http://schemas.microsoft.com/office/drawing/2014/main" id="{9CA941D6-2A1F-79A5-79F9-596015F6774F}"/>
              </a:ext>
            </a:extLst>
          </p:cNvPr>
          <p:cNvSpPr/>
          <p:nvPr/>
        </p:nvSpPr>
        <p:spPr>
          <a:xfrm flipH="1">
            <a:off x="8515977" y="1040812"/>
            <a:ext cx="783224" cy="459374"/>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6;p24">
            <a:extLst>
              <a:ext uri="{FF2B5EF4-FFF2-40B4-BE49-F238E27FC236}">
                <a16:creationId xmlns:a16="http://schemas.microsoft.com/office/drawing/2014/main" id="{387B9A5B-1FC8-090B-92BC-E2BAE49FD14E}"/>
              </a:ext>
            </a:extLst>
          </p:cNvPr>
          <p:cNvSpPr/>
          <p:nvPr/>
        </p:nvSpPr>
        <p:spPr>
          <a:xfrm flipH="1">
            <a:off x="8538987" y="1060022"/>
            <a:ext cx="737204" cy="420899"/>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7;p24">
            <a:extLst>
              <a:ext uri="{FF2B5EF4-FFF2-40B4-BE49-F238E27FC236}">
                <a16:creationId xmlns:a16="http://schemas.microsoft.com/office/drawing/2014/main" id="{2BDE9935-EEC2-5033-BCF8-1BEA92A862AE}"/>
              </a:ext>
            </a:extLst>
          </p:cNvPr>
          <p:cNvSpPr/>
          <p:nvPr/>
        </p:nvSpPr>
        <p:spPr>
          <a:xfrm flipH="1">
            <a:off x="8603949" y="1234221"/>
            <a:ext cx="111199" cy="193409"/>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8;p24">
            <a:extLst>
              <a:ext uri="{FF2B5EF4-FFF2-40B4-BE49-F238E27FC236}">
                <a16:creationId xmlns:a16="http://schemas.microsoft.com/office/drawing/2014/main" id="{3CBBC24D-EBD1-1CB3-75CB-244D93BDDE07}"/>
              </a:ext>
            </a:extLst>
          </p:cNvPr>
          <p:cNvSpPr/>
          <p:nvPr/>
        </p:nvSpPr>
        <p:spPr>
          <a:xfrm flipH="1">
            <a:off x="8913505" y="1165790"/>
            <a:ext cx="111308" cy="19335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1;p24">
            <a:extLst>
              <a:ext uri="{FF2B5EF4-FFF2-40B4-BE49-F238E27FC236}">
                <a16:creationId xmlns:a16="http://schemas.microsoft.com/office/drawing/2014/main" id="{12A4954D-DEEB-28E6-B0B1-459DA468A388}"/>
              </a:ext>
            </a:extLst>
          </p:cNvPr>
          <p:cNvSpPr/>
          <p:nvPr/>
        </p:nvSpPr>
        <p:spPr>
          <a:xfrm flipH="1">
            <a:off x="8811857" y="777452"/>
            <a:ext cx="417445" cy="240514"/>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32;p24">
            <a:extLst>
              <a:ext uri="{FF2B5EF4-FFF2-40B4-BE49-F238E27FC236}">
                <a16:creationId xmlns:a16="http://schemas.microsoft.com/office/drawing/2014/main" id="{60AF6CCF-ABE3-4EFB-84BF-320C5C84DC7C}"/>
              </a:ext>
            </a:extLst>
          </p:cNvPr>
          <p:cNvSpPr/>
          <p:nvPr/>
        </p:nvSpPr>
        <p:spPr>
          <a:xfrm flipH="1">
            <a:off x="9194189" y="826347"/>
            <a:ext cx="35113" cy="57524"/>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3;p24">
            <a:extLst>
              <a:ext uri="{FF2B5EF4-FFF2-40B4-BE49-F238E27FC236}">
                <a16:creationId xmlns:a16="http://schemas.microsoft.com/office/drawing/2014/main" id="{B04ABCB5-D015-F164-19D3-649BF43B622C}"/>
              </a:ext>
            </a:extLst>
          </p:cNvPr>
          <p:cNvSpPr/>
          <p:nvPr/>
        </p:nvSpPr>
        <p:spPr>
          <a:xfrm flipH="1">
            <a:off x="9276137" y="1113910"/>
            <a:ext cx="109028" cy="1548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4;p24">
            <a:extLst>
              <a:ext uri="{FF2B5EF4-FFF2-40B4-BE49-F238E27FC236}">
                <a16:creationId xmlns:a16="http://schemas.microsoft.com/office/drawing/2014/main" id="{2951A8E3-0E6A-F65B-93C8-0A7E85BDC381}"/>
              </a:ext>
            </a:extLst>
          </p:cNvPr>
          <p:cNvSpPr/>
          <p:nvPr/>
        </p:nvSpPr>
        <p:spPr>
          <a:xfrm flipH="1">
            <a:off x="9303760" y="1110111"/>
            <a:ext cx="86126" cy="152383"/>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5;p24">
            <a:extLst>
              <a:ext uri="{FF2B5EF4-FFF2-40B4-BE49-F238E27FC236}">
                <a16:creationId xmlns:a16="http://schemas.microsoft.com/office/drawing/2014/main" id="{A742663C-FAB5-671C-CD50-C72FFF400AFB}"/>
              </a:ext>
            </a:extLst>
          </p:cNvPr>
          <p:cNvSpPr/>
          <p:nvPr/>
        </p:nvSpPr>
        <p:spPr>
          <a:xfrm flipH="1">
            <a:off x="9231581" y="691763"/>
            <a:ext cx="130574" cy="488625"/>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0;p24">
            <a:extLst>
              <a:ext uri="{FF2B5EF4-FFF2-40B4-BE49-F238E27FC236}">
                <a16:creationId xmlns:a16="http://schemas.microsoft.com/office/drawing/2014/main" id="{8C85649B-E9B8-D064-60F3-06F0D8B2A1F7}"/>
              </a:ext>
            </a:extLst>
          </p:cNvPr>
          <p:cNvSpPr/>
          <p:nvPr/>
        </p:nvSpPr>
        <p:spPr>
          <a:xfrm flipH="1">
            <a:off x="8493726" y="1991198"/>
            <a:ext cx="57906" cy="130351"/>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1;p24">
            <a:extLst>
              <a:ext uri="{FF2B5EF4-FFF2-40B4-BE49-F238E27FC236}">
                <a16:creationId xmlns:a16="http://schemas.microsoft.com/office/drawing/2014/main" id="{313CFB66-A9FB-9593-8D76-729F028A7B78}"/>
              </a:ext>
            </a:extLst>
          </p:cNvPr>
          <p:cNvSpPr/>
          <p:nvPr/>
        </p:nvSpPr>
        <p:spPr>
          <a:xfrm flipH="1">
            <a:off x="9563496" y="2554441"/>
            <a:ext cx="495811" cy="409231"/>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p24">
            <a:extLst>
              <a:ext uri="{FF2B5EF4-FFF2-40B4-BE49-F238E27FC236}">
                <a16:creationId xmlns:a16="http://schemas.microsoft.com/office/drawing/2014/main" id="{939B4C8E-D09A-1469-98FA-7FC24842DF0F}"/>
              </a:ext>
            </a:extLst>
          </p:cNvPr>
          <p:cNvSpPr/>
          <p:nvPr/>
        </p:nvSpPr>
        <p:spPr>
          <a:xfrm flipH="1">
            <a:off x="7766291" y="1604271"/>
            <a:ext cx="962424" cy="529651"/>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5;p24">
            <a:extLst>
              <a:ext uri="{FF2B5EF4-FFF2-40B4-BE49-F238E27FC236}">
                <a16:creationId xmlns:a16="http://schemas.microsoft.com/office/drawing/2014/main" id="{4B0BC439-37A3-9D21-5C47-3737CBD98A93}"/>
              </a:ext>
            </a:extLst>
          </p:cNvPr>
          <p:cNvSpPr/>
          <p:nvPr/>
        </p:nvSpPr>
        <p:spPr>
          <a:xfrm flipH="1">
            <a:off x="9623682" y="1460408"/>
            <a:ext cx="309882" cy="354475"/>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6;p24">
            <a:extLst>
              <a:ext uri="{FF2B5EF4-FFF2-40B4-BE49-F238E27FC236}">
                <a16:creationId xmlns:a16="http://schemas.microsoft.com/office/drawing/2014/main" id="{0DEC7419-C7D0-E4A2-3673-5F37245D2B7A}"/>
              </a:ext>
            </a:extLst>
          </p:cNvPr>
          <p:cNvSpPr/>
          <p:nvPr/>
        </p:nvSpPr>
        <p:spPr>
          <a:xfrm flipH="1">
            <a:off x="9683704" y="1490038"/>
            <a:ext cx="271784" cy="283873"/>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7;p24">
            <a:extLst>
              <a:ext uri="{FF2B5EF4-FFF2-40B4-BE49-F238E27FC236}">
                <a16:creationId xmlns:a16="http://schemas.microsoft.com/office/drawing/2014/main" id="{C5CA886C-8C45-615F-5E69-0BBF61712E8D}"/>
              </a:ext>
            </a:extLst>
          </p:cNvPr>
          <p:cNvSpPr/>
          <p:nvPr/>
        </p:nvSpPr>
        <p:spPr>
          <a:xfrm flipH="1">
            <a:off x="9800059" y="1551686"/>
            <a:ext cx="113044" cy="122862"/>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8;p24">
            <a:extLst>
              <a:ext uri="{FF2B5EF4-FFF2-40B4-BE49-F238E27FC236}">
                <a16:creationId xmlns:a16="http://schemas.microsoft.com/office/drawing/2014/main" id="{326174CD-E641-A5CB-46FC-716B862F9BDE}"/>
              </a:ext>
            </a:extLst>
          </p:cNvPr>
          <p:cNvSpPr/>
          <p:nvPr/>
        </p:nvSpPr>
        <p:spPr>
          <a:xfrm flipH="1">
            <a:off x="9771242" y="1555539"/>
            <a:ext cx="116843" cy="13485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9;p24">
            <a:extLst>
              <a:ext uri="{FF2B5EF4-FFF2-40B4-BE49-F238E27FC236}">
                <a16:creationId xmlns:a16="http://schemas.microsoft.com/office/drawing/2014/main" id="{095F141B-9468-1ED9-3293-D304520A6626}"/>
              </a:ext>
            </a:extLst>
          </p:cNvPr>
          <p:cNvSpPr/>
          <p:nvPr/>
        </p:nvSpPr>
        <p:spPr>
          <a:xfrm flipH="1">
            <a:off x="9743510" y="1517769"/>
            <a:ext cx="538738" cy="843697"/>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60;p24">
            <a:extLst>
              <a:ext uri="{FF2B5EF4-FFF2-40B4-BE49-F238E27FC236}">
                <a16:creationId xmlns:a16="http://schemas.microsoft.com/office/drawing/2014/main" id="{94F8B82F-D07A-262B-45D4-CC8014C9F0A8}"/>
              </a:ext>
            </a:extLst>
          </p:cNvPr>
          <p:cNvSpPr/>
          <p:nvPr/>
        </p:nvSpPr>
        <p:spPr>
          <a:xfrm flipH="1">
            <a:off x="9875603" y="2191500"/>
            <a:ext cx="85964" cy="100341"/>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61;p24">
            <a:extLst>
              <a:ext uri="{FF2B5EF4-FFF2-40B4-BE49-F238E27FC236}">
                <a16:creationId xmlns:a16="http://schemas.microsoft.com/office/drawing/2014/main" id="{CF82C235-DA80-E009-77DB-290E228E6C13}"/>
              </a:ext>
            </a:extLst>
          </p:cNvPr>
          <p:cNvSpPr/>
          <p:nvPr/>
        </p:nvSpPr>
        <p:spPr>
          <a:xfrm flipH="1">
            <a:off x="10013829" y="2115471"/>
            <a:ext cx="74404" cy="107504"/>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2;p24">
            <a:extLst>
              <a:ext uri="{FF2B5EF4-FFF2-40B4-BE49-F238E27FC236}">
                <a16:creationId xmlns:a16="http://schemas.microsoft.com/office/drawing/2014/main" id="{B38E0011-2831-51D2-74FE-28759A265B17}"/>
              </a:ext>
            </a:extLst>
          </p:cNvPr>
          <p:cNvSpPr/>
          <p:nvPr/>
        </p:nvSpPr>
        <p:spPr>
          <a:xfrm flipH="1">
            <a:off x="10118624" y="2013068"/>
            <a:ext cx="93507" cy="97899"/>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3;p24">
            <a:extLst>
              <a:ext uri="{FF2B5EF4-FFF2-40B4-BE49-F238E27FC236}">
                <a16:creationId xmlns:a16="http://schemas.microsoft.com/office/drawing/2014/main" id="{82918E7C-E9F3-A3A1-ABBD-8C7BE485F4CA}"/>
              </a:ext>
            </a:extLst>
          </p:cNvPr>
          <p:cNvSpPr/>
          <p:nvPr/>
        </p:nvSpPr>
        <p:spPr>
          <a:xfrm flipH="1">
            <a:off x="10161714" y="1880547"/>
            <a:ext cx="115866" cy="39507"/>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4;p24">
            <a:extLst>
              <a:ext uri="{FF2B5EF4-FFF2-40B4-BE49-F238E27FC236}">
                <a16:creationId xmlns:a16="http://schemas.microsoft.com/office/drawing/2014/main" id="{4268DCD4-B89A-36E5-BAFF-01D0A2570ED7}"/>
              </a:ext>
            </a:extLst>
          </p:cNvPr>
          <p:cNvSpPr/>
          <p:nvPr/>
        </p:nvSpPr>
        <p:spPr>
          <a:xfrm flipH="1">
            <a:off x="10133440" y="1706077"/>
            <a:ext cx="118906" cy="49112"/>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5;p24">
            <a:extLst>
              <a:ext uri="{FF2B5EF4-FFF2-40B4-BE49-F238E27FC236}">
                <a16:creationId xmlns:a16="http://schemas.microsoft.com/office/drawing/2014/main" id="{29AD787A-8A10-C858-026A-1019AD55BC7D}"/>
              </a:ext>
            </a:extLst>
          </p:cNvPr>
          <p:cNvSpPr/>
          <p:nvPr/>
        </p:nvSpPr>
        <p:spPr>
          <a:xfrm flipH="1">
            <a:off x="10052686" y="1567803"/>
            <a:ext cx="99857" cy="89867"/>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6;p24">
            <a:extLst>
              <a:ext uri="{FF2B5EF4-FFF2-40B4-BE49-F238E27FC236}">
                <a16:creationId xmlns:a16="http://schemas.microsoft.com/office/drawing/2014/main" id="{7A3D60C0-64FF-EE44-2F82-BC6072B11298}"/>
              </a:ext>
            </a:extLst>
          </p:cNvPr>
          <p:cNvSpPr/>
          <p:nvPr/>
        </p:nvSpPr>
        <p:spPr>
          <a:xfrm flipH="1">
            <a:off x="9956682" y="1518149"/>
            <a:ext cx="56278" cy="116838"/>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7;p24">
            <a:extLst>
              <a:ext uri="{FF2B5EF4-FFF2-40B4-BE49-F238E27FC236}">
                <a16:creationId xmlns:a16="http://schemas.microsoft.com/office/drawing/2014/main" id="{6C3FE096-524D-903F-310A-A882DF9A4E92}"/>
              </a:ext>
            </a:extLst>
          </p:cNvPr>
          <p:cNvSpPr/>
          <p:nvPr/>
        </p:nvSpPr>
        <p:spPr>
          <a:xfrm flipH="1">
            <a:off x="9716592" y="2223843"/>
            <a:ext cx="152282" cy="183044"/>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8;p24">
            <a:extLst>
              <a:ext uri="{FF2B5EF4-FFF2-40B4-BE49-F238E27FC236}">
                <a16:creationId xmlns:a16="http://schemas.microsoft.com/office/drawing/2014/main" id="{736CA169-A009-FF7F-B387-4D2187D39FE4}"/>
              </a:ext>
            </a:extLst>
          </p:cNvPr>
          <p:cNvSpPr/>
          <p:nvPr/>
        </p:nvSpPr>
        <p:spPr>
          <a:xfrm flipH="1">
            <a:off x="9528221" y="2454751"/>
            <a:ext cx="189945" cy="94534"/>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9;p24">
            <a:extLst>
              <a:ext uri="{FF2B5EF4-FFF2-40B4-BE49-F238E27FC236}">
                <a16:creationId xmlns:a16="http://schemas.microsoft.com/office/drawing/2014/main" id="{B323AED2-776D-1903-4B07-4C3DAF48C101}"/>
              </a:ext>
            </a:extLst>
          </p:cNvPr>
          <p:cNvSpPr/>
          <p:nvPr/>
        </p:nvSpPr>
        <p:spPr>
          <a:xfrm flipH="1">
            <a:off x="9601974" y="2253310"/>
            <a:ext cx="213227" cy="241002"/>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0;p24">
            <a:extLst>
              <a:ext uri="{FF2B5EF4-FFF2-40B4-BE49-F238E27FC236}">
                <a16:creationId xmlns:a16="http://schemas.microsoft.com/office/drawing/2014/main" id="{AE05D74E-A86A-B63F-1CC7-DE0270123BDB}"/>
              </a:ext>
            </a:extLst>
          </p:cNvPr>
          <p:cNvSpPr/>
          <p:nvPr/>
        </p:nvSpPr>
        <p:spPr>
          <a:xfrm flipH="1">
            <a:off x="9574676" y="2270676"/>
            <a:ext cx="173121" cy="227272"/>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1;p24">
            <a:extLst>
              <a:ext uri="{FF2B5EF4-FFF2-40B4-BE49-F238E27FC236}">
                <a16:creationId xmlns:a16="http://schemas.microsoft.com/office/drawing/2014/main" id="{F78046A7-B04C-B3C2-DAC6-797EAB7320D2}"/>
              </a:ext>
            </a:extLst>
          </p:cNvPr>
          <p:cNvSpPr/>
          <p:nvPr/>
        </p:nvSpPr>
        <p:spPr>
          <a:xfrm flipH="1">
            <a:off x="9587809" y="2303345"/>
            <a:ext cx="118471" cy="170997"/>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72;p24">
            <a:extLst>
              <a:ext uri="{FF2B5EF4-FFF2-40B4-BE49-F238E27FC236}">
                <a16:creationId xmlns:a16="http://schemas.microsoft.com/office/drawing/2014/main" id="{200E770F-6935-7DC2-5608-08D220DE29E8}"/>
              </a:ext>
            </a:extLst>
          </p:cNvPr>
          <p:cNvSpPr/>
          <p:nvPr/>
        </p:nvSpPr>
        <p:spPr>
          <a:xfrm flipH="1">
            <a:off x="9610168" y="2303399"/>
            <a:ext cx="106098" cy="159601"/>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73;p24">
            <a:extLst>
              <a:ext uri="{FF2B5EF4-FFF2-40B4-BE49-F238E27FC236}">
                <a16:creationId xmlns:a16="http://schemas.microsoft.com/office/drawing/2014/main" id="{27265ADB-1803-4AD1-AECB-5E4034F3824D}"/>
              </a:ext>
            </a:extLst>
          </p:cNvPr>
          <p:cNvSpPr/>
          <p:nvPr/>
        </p:nvSpPr>
        <p:spPr>
          <a:xfrm flipH="1">
            <a:off x="9418975" y="2262807"/>
            <a:ext cx="242912" cy="163237"/>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74;p24">
            <a:extLst>
              <a:ext uri="{FF2B5EF4-FFF2-40B4-BE49-F238E27FC236}">
                <a16:creationId xmlns:a16="http://schemas.microsoft.com/office/drawing/2014/main" id="{EA5B644D-5036-D8C6-C181-2952E5AC682F}"/>
              </a:ext>
            </a:extLst>
          </p:cNvPr>
          <p:cNvSpPr/>
          <p:nvPr/>
        </p:nvSpPr>
        <p:spPr>
          <a:xfrm flipH="1">
            <a:off x="9474222" y="2336611"/>
            <a:ext cx="238679" cy="152383"/>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75;p24">
            <a:extLst>
              <a:ext uri="{FF2B5EF4-FFF2-40B4-BE49-F238E27FC236}">
                <a16:creationId xmlns:a16="http://schemas.microsoft.com/office/drawing/2014/main" id="{1BC099EC-7271-ADC6-E28C-32CBDB6ACA1D}"/>
              </a:ext>
            </a:extLst>
          </p:cNvPr>
          <p:cNvSpPr/>
          <p:nvPr/>
        </p:nvSpPr>
        <p:spPr>
          <a:xfrm flipH="1">
            <a:off x="9810425" y="1517823"/>
            <a:ext cx="471823" cy="818679"/>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6662;p51">
            <a:extLst>
              <a:ext uri="{FF2B5EF4-FFF2-40B4-BE49-F238E27FC236}">
                <a16:creationId xmlns:a16="http://schemas.microsoft.com/office/drawing/2014/main" id="{0DF57C70-2736-F652-3304-35E8BD7986FA}"/>
              </a:ext>
            </a:extLst>
          </p:cNvPr>
          <p:cNvGrpSpPr/>
          <p:nvPr/>
        </p:nvGrpSpPr>
        <p:grpSpPr>
          <a:xfrm>
            <a:off x="7549220" y="428227"/>
            <a:ext cx="840874" cy="1302406"/>
            <a:chOff x="1341612" y="3340055"/>
            <a:chExt cx="259399" cy="370524"/>
          </a:xfrm>
        </p:grpSpPr>
        <p:sp>
          <p:nvSpPr>
            <p:cNvPr id="197" name="Google Shape;6663;p51">
              <a:extLst>
                <a:ext uri="{FF2B5EF4-FFF2-40B4-BE49-F238E27FC236}">
                  <a16:creationId xmlns:a16="http://schemas.microsoft.com/office/drawing/2014/main" id="{EC0F6755-5362-AF39-E806-1B8EF7F2338B}"/>
                </a:ext>
              </a:extLst>
            </p:cNvPr>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6664;p51">
              <a:extLst>
                <a:ext uri="{FF2B5EF4-FFF2-40B4-BE49-F238E27FC236}">
                  <a16:creationId xmlns:a16="http://schemas.microsoft.com/office/drawing/2014/main" id="{FB133D29-BF44-F592-F2C0-EC0C24202677}"/>
                </a:ext>
              </a:extLst>
            </p:cNvPr>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6665;p51">
              <a:extLst>
                <a:ext uri="{FF2B5EF4-FFF2-40B4-BE49-F238E27FC236}">
                  <a16:creationId xmlns:a16="http://schemas.microsoft.com/office/drawing/2014/main" id="{C366557D-7B6B-B12F-D261-D16E42F41D74}"/>
                </a:ext>
              </a:extLst>
            </p:cNvPr>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6666;p51">
              <a:extLst>
                <a:ext uri="{FF2B5EF4-FFF2-40B4-BE49-F238E27FC236}">
                  <a16:creationId xmlns:a16="http://schemas.microsoft.com/office/drawing/2014/main" id="{76C9E8BF-9A4C-11A1-D8C7-B05A015F2E3F}"/>
                </a:ext>
              </a:extLst>
            </p:cNvPr>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6667;p51">
              <a:extLst>
                <a:ext uri="{FF2B5EF4-FFF2-40B4-BE49-F238E27FC236}">
                  <a16:creationId xmlns:a16="http://schemas.microsoft.com/office/drawing/2014/main" id="{07E5749B-6327-B514-67BA-6F9A410E3677}"/>
                </a:ext>
              </a:extLst>
            </p:cNvPr>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6668;p51">
              <a:extLst>
                <a:ext uri="{FF2B5EF4-FFF2-40B4-BE49-F238E27FC236}">
                  <a16:creationId xmlns:a16="http://schemas.microsoft.com/office/drawing/2014/main" id="{8C3103EB-1666-D79B-D07B-01D8E899DB86}"/>
                </a:ext>
              </a:extLst>
            </p:cNvPr>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6669;p51">
              <a:extLst>
                <a:ext uri="{FF2B5EF4-FFF2-40B4-BE49-F238E27FC236}">
                  <a16:creationId xmlns:a16="http://schemas.microsoft.com/office/drawing/2014/main" id="{522CC065-D8F0-D020-4543-20B403B048C9}"/>
                </a:ext>
              </a:extLst>
            </p:cNvPr>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6670;p51">
              <a:extLst>
                <a:ext uri="{FF2B5EF4-FFF2-40B4-BE49-F238E27FC236}">
                  <a16:creationId xmlns:a16="http://schemas.microsoft.com/office/drawing/2014/main" id="{0B53D0F1-2E89-3968-C4CF-00EAF8BF4EDC}"/>
                </a:ext>
              </a:extLst>
            </p:cNvPr>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6671;p51">
              <a:extLst>
                <a:ext uri="{FF2B5EF4-FFF2-40B4-BE49-F238E27FC236}">
                  <a16:creationId xmlns:a16="http://schemas.microsoft.com/office/drawing/2014/main" id="{9FEA01C8-B325-77DC-4D39-35CAE0741C3E}"/>
                </a:ext>
              </a:extLst>
            </p:cNvPr>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6672;p51">
              <a:extLst>
                <a:ext uri="{FF2B5EF4-FFF2-40B4-BE49-F238E27FC236}">
                  <a16:creationId xmlns:a16="http://schemas.microsoft.com/office/drawing/2014/main" id="{ABE49EF0-9225-7D43-72D2-6EB9CA072296}"/>
                </a:ext>
              </a:extLst>
            </p:cNvPr>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6673;p51">
              <a:extLst>
                <a:ext uri="{FF2B5EF4-FFF2-40B4-BE49-F238E27FC236}">
                  <a16:creationId xmlns:a16="http://schemas.microsoft.com/office/drawing/2014/main" id="{CE792BAC-83BE-B0D7-D9A1-DE39C5AC56DF}"/>
                </a:ext>
              </a:extLst>
            </p:cNvPr>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6674;p51">
              <a:extLst>
                <a:ext uri="{FF2B5EF4-FFF2-40B4-BE49-F238E27FC236}">
                  <a16:creationId xmlns:a16="http://schemas.microsoft.com/office/drawing/2014/main" id="{1A4A3D6C-E7C9-24B7-55DC-834489F374BB}"/>
                </a:ext>
              </a:extLst>
            </p:cNvPr>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6675;p51">
              <a:extLst>
                <a:ext uri="{FF2B5EF4-FFF2-40B4-BE49-F238E27FC236}">
                  <a16:creationId xmlns:a16="http://schemas.microsoft.com/office/drawing/2014/main" id="{6150A09B-EBBF-1A84-D134-508796321B6B}"/>
                </a:ext>
              </a:extLst>
            </p:cNvPr>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6676;p51">
              <a:extLst>
                <a:ext uri="{FF2B5EF4-FFF2-40B4-BE49-F238E27FC236}">
                  <a16:creationId xmlns:a16="http://schemas.microsoft.com/office/drawing/2014/main" id="{F5DD6772-EB63-D2E4-99CA-D2B02009133B}"/>
                </a:ext>
              </a:extLst>
            </p:cNvPr>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6677;p51">
              <a:extLst>
                <a:ext uri="{FF2B5EF4-FFF2-40B4-BE49-F238E27FC236}">
                  <a16:creationId xmlns:a16="http://schemas.microsoft.com/office/drawing/2014/main" id="{886305F9-2310-FE23-CC90-981271FE6C7B}"/>
                </a:ext>
              </a:extLst>
            </p:cNvPr>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6678;p51">
              <a:extLst>
                <a:ext uri="{FF2B5EF4-FFF2-40B4-BE49-F238E27FC236}">
                  <a16:creationId xmlns:a16="http://schemas.microsoft.com/office/drawing/2014/main" id="{7D118A53-8EF1-53AD-85BA-0BCA17FBD7A7}"/>
                </a:ext>
              </a:extLst>
            </p:cNvPr>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6679;p51">
              <a:extLst>
                <a:ext uri="{FF2B5EF4-FFF2-40B4-BE49-F238E27FC236}">
                  <a16:creationId xmlns:a16="http://schemas.microsoft.com/office/drawing/2014/main" id="{F807B7B8-71A1-0726-F529-27371A66BB8C}"/>
                </a:ext>
              </a:extLst>
            </p:cNvPr>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6680;p51">
              <a:extLst>
                <a:ext uri="{FF2B5EF4-FFF2-40B4-BE49-F238E27FC236}">
                  <a16:creationId xmlns:a16="http://schemas.microsoft.com/office/drawing/2014/main" id="{37F006F8-E43E-A1DA-8058-6EA7D533EE22}"/>
                </a:ext>
              </a:extLst>
            </p:cNvPr>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248DDE-8024-9002-712A-92354FD67061}"/>
              </a:ext>
            </a:extLst>
          </p:cNvPr>
          <p:cNvSpPr txBox="1"/>
          <p:nvPr/>
        </p:nvSpPr>
        <p:spPr>
          <a:xfrm>
            <a:off x="211250" y="63371"/>
            <a:ext cx="8721499" cy="4726294"/>
          </a:xfrm>
          <a:prstGeom prst="rect">
            <a:avLst/>
          </a:prstGeom>
          <a:noFill/>
        </p:spPr>
        <p:txBody>
          <a:bodyPr wrap="square">
            <a:spAutoFit/>
          </a:bodyPr>
          <a:lstStyle/>
          <a:p>
            <a:pPr algn="ctr" rtl="0">
              <a:spcBef>
                <a:spcPts val="0"/>
              </a:spcBef>
              <a:spcAft>
                <a:spcPts val="1200"/>
              </a:spcAft>
            </a:pPr>
            <a:r>
              <a:rPr lang="en-IN" sz="2400" b="1" u="sng"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Research Motivation</a:t>
            </a:r>
          </a:p>
          <a:p>
            <a:pPr algn="ctr" rtl="0">
              <a:spcBef>
                <a:spcPts val="0"/>
              </a:spcBef>
              <a:spcAft>
                <a:spcPts val="1200"/>
              </a:spcAft>
            </a:pPr>
            <a:endParaRPr lang="en-IN" sz="2400" b="1" u="sng"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285750" indent="-285750" algn="just">
              <a:lnSpc>
                <a:spcPct val="150000"/>
              </a:lnSpc>
              <a:spcAft>
                <a:spcPts val="1200"/>
              </a:spcAft>
              <a:buFont typeface="Wingdings" panose="05000000000000000000" pitchFamily="2" charset="2"/>
              <a:buChar char="Ø"/>
            </a:pPr>
            <a:r>
              <a:rPr lang="en-US" sz="1600" b="1"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Personal Curiosity</a:t>
            </a:r>
            <a:r>
              <a:rPr lang="en-US" sz="1600" b="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This research is driven by a personal curiosity and passion for the analysis of textual data to improve business outcomes. </a:t>
            </a:r>
          </a:p>
          <a:p>
            <a:pPr marL="285750" indent="-285750" algn="just">
              <a:lnSpc>
                <a:spcPct val="150000"/>
              </a:lnSpc>
              <a:spcAft>
                <a:spcPts val="1200"/>
              </a:spcAft>
              <a:buFont typeface="Wingdings" panose="05000000000000000000" pitchFamily="2" charset="2"/>
              <a:buChar char="Ø"/>
            </a:pPr>
            <a:r>
              <a:rPr lang="en-US" sz="1600" b="1" i="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Practical Relevance:</a:t>
            </a:r>
            <a:r>
              <a:rPr lang="en-US" dirty="0"/>
              <a:t> </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By focusing on sentiment analysis, practical insights and recommendations can be derived that directly benefit National Bank and other organizations in the BFSI sector. </a:t>
            </a:r>
          </a:p>
          <a:p>
            <a:pPr marL="285750" indent="-285750" algn="just">
              <a:lnSpc>
                <a:spcPct val="150000"/>
              </a:lnSpc>
              <a:spcAft>
                <a:spcPts val="1200"/>
              </a:spcAft>
              <a:buFont typeface="Wingdings" panose="05000000000000000000" pitchFamily="2" charset="2"/>
              <a:buChar char="Ø"/>
            </a:pPr>
            <a:r>
              <a:rPr lang="en-US" sz="1600" b="1" i="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Organizational Collaboration: </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This research Conducted in collaboration with National Bank to research explores the potential of sentiment analysis to enrich customer experience. By leveraging valuable resources and expertise, the study aims to generate practical recommendations tailored to address specific challenges and opportunities faced by the bank. By closely working with the bank, address specific challenges and opportunities faced by National Bank.</a:t>
            </a:r>
          </a:p>
        </p:txBody>
      </p:sp>
    </p:spTree>
    <p:extLst>
      <p:ext uri="{BB962C8B-B14F-4D97-AF65-F5344CB8AC3E}">
        <p14:creationId xmlns:p14="http://schemas.microsoft.com/office/powerpoint/2010/main" val="22616699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50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50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64A82B8-B03A-70E1-1F46-117F16AD60A1}"/>
              </a:ext>
            </a:extLst>
          </p:cNvPr>
          <p:cNvSpPr txBox="1"/>
          <p:nvPr/>
        </p:nvSpPr>
        <p:spPr>
          <a:xfrm>
            <a:off x="146957" y="125844"/>
            <a:ext cx="9070522" cy="338554"/>
          </a:xfrm>
          <a:prstGeom prst="rect">
            <a:avLst/>
          </a:prstGeom>
          <a:noFill/>
        </p:spPr>
        <p:txBody>
          <a:bodyPr wrap="square">
            <a:spAutoFit/>
          </a:bodyPr>
          <a:lstStyle/>
          <a:p>
            <a:pPr rtl="0">
              <a:spcBef>
                <a:spcPts val="0"/>
              </a:spcBef>
              <a:spcAft>
                <a:spcPts val="1200"/>
              </a:spcAft>
            </a:pPr>
            <a:r>
              <a:rPr lang="en-IN" sz="1600" b="1" u="sng" dirty="0">
                <a:solidFill>
                  <a:schemeClr val="tx1"/>
                </a:solidFill>
                <a:effectLst>
                  <a:outerShdw blurRad="38100" dist="38100" dir="2700000" algn="tl">
                    <a:srgbClr val="000000">
                      <a:alpha val="43137"/>
                    </a:srgbClr>
                  </a:outerShdw>
                </a:effectLst>
                <a:latin typeface="Open Sans" panose="020B0606030504020204" pitchFamily="34" charset="0"/>
              </a:rPr>
              <a:t>Text Mining Application in Finance</a:t>
            </a:r>
          </a:p>
        </p:txBody>
      </p:sp>
      <p:sp>
        <p:nvSpPr>
          <p:cNvPr id="7" name="TextBox 6">
            <a:extLst>
              <a:ext uri="{FF2B5EF4-FFF2-40B4-BE49-F238E27FC236}">
                <a16:creationId xmlns:a16="http://schemas.microsoft.com/office/drawing/2014/main" id="{94F6377C-7FA7-12AD-662D-B3E16D58E882}"/>
              </a:ext>
            </a:extLst>
          </p:cNvPr>
          <p:cNvSpPr txBox="1"/>
          <p:nvPr/>
        </p:nvSpPr>
        <p:spPr>
          <a:xfrm>
            <a:off x="146956" y="531556"/>
            <a:ext cx="8997043" cy="4486100"/>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IN" sz="1600" b="1" i="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Stock Price Prediction : </a:t>
            </a:r>
          </a:p>
          <a:p>
            <a:pPr marL="342900" indent="-342900" algn="just">
              <a:lnSpc>
                <a:spcPct val="150000"/>
              </a:lnSpc>
              <a:buFont typeface="+mj-lt"/>
              <a:buAutoNum type="arabicPeriod"/>
            </a:pP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Predicted stock price movements of 4 enterprises “</a:t>
            </a:r>
            <a:r>
              <a:rPr lang="en-US" sz="1600" i="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Amazon, Apple, Microsoft, and Google</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based on </a:t>
            </a:r>
            <a:r>
              <a:rPr lang="en-US" sz="1600" u="sng"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social media data and historical information</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utilizing </a:t>
            </a:r>
            <a:r>
              <a:rPr lang="en-US" sz="1600"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DT </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for Classification </a:t>
            </a:r>
            <a:r>
              <a:rPr lang="en-US"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(Tien Thanh Vu et al., 2012).  </a:t>
            </a:r>
            <a:endPar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50000"/>
              </a:lnSpc>
              <a:buFont typeface="+mj-lt"/>
              <a:buAutoNum type="arabicPeriod"/>
            </a:pP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Analyzing postings from 824 firms in six distinct sectors, including </a:t>
            </a:r>
            <a:r>
              <a:rPr lang="en-US" sz="1600" i="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pharmacy, software, health sector, hotel</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and savings institutions to investigate influence of social media data on the stock market performance using </a:t>
            </a:r>
            <a:r>
              <a:rPr lang="en-US" sz="1600" b="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Naïve Bayes Classifier </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and considered stock return value and risk for performance evaluation.</a:t>
            </a:r>
            <a:r>
              <a:rPr lang="en-US" sz="1600" b="0" i="0" dirty="0">
                <a:solidFill>
                  <a:srgbClr val="D1D5DB"/>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(Yu et al., 2013).</a:t>
            </a:r>
          </a:p>
          <a:p>
            <a:pPr marL="342900" indent="-342900" algn="just">
              <a:lnSpc>
                <a:spcPct val="150000"/>
              </a:lnSpc>
              <a:buFont typeface="+mj-lt"/>
              <a:buAutoNum type="arabicPeriod"/>
            </a:pPr>
            <a:r>
              <a:rPr lang="en-US" sz="1600" b="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Incorporating features from </a:t>
            </a:r>
            <a:r>
              <a:rPr lang="en-US" sz="16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time series data and social networks</a:t>
            </a:r>
            <a:r>
              <a:rPr lang="en-US" sz="1600" b="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improves stock price prediction performance using a </a:t>
            </a:r>
            <a:r>
              <a:rPr lang="en-US" sz="16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Multiple Kernel Learning (MKL) regression </a:t>
            </a:r>
            <a:r>
              <a:rPr lang="en-US" sz="1600" b="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framework. </a:t>
            </a:r>
            <a:r>
              <a:rPr lang="en-US" sz="1200" b="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(Deng et al. , 2011) </a:t>
            </a:r>
            <a:endPar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342900" indent="-342900" algn="just">
              <a:lnSpc>
                <a:spcPct val="150000"/>
              </a:lnSpc>
              <a:buFont typeface="+mj-lt"/>
              <a:buAutoNum type="arabicPeriod"/>
            </a:pP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Stock market analysis system utilizing LDA and kernel k-means clustering to identify important events and their market effects using raw Sensex data and capital market news from the Indian Stock Exchange </a:t>
            </a:r>
            <a:r>
              <a:rPr lang="en-US"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(Dey et al., 2009).</a:t>
            </a:r>
          </a:p>
        </p:txBody>
      </p:sp>
    </p:spTree>
    <p:extLst>
      <p:ext uri="{BB962C8B-B14F-4D97-AF65-F5344CB8AC3E}">
        <p14:creationId xmlns:p14="http://schemas.microsoft.com/office/powerpoint/2010/main" val="21091098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50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1000"/>
                                        <p:tgtEl>
                                          <p:spTgt spid="7">
                                            <p:txEl>
                                              <p:pRg st="0" end="0"/>
                                            </p:txEl>
                                          </p:spTgt>
                                        </p:tgtEl>
                                      </p:cBhvr>
                                    </p:animEffect>
                                    <p:anim calcmode="lin" valueType="num">
                                      <p:cBhvr>
                                        <p:cTn id="1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50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fade">
                                      <p:cBhvr>
                                        <p:cTn id="20" dur="1000"/>
                                        <p:tgtEl>
                                          <p:spTgt spid="7">
                                            <p:txEl>
                                              <p:pRg st="1" end="1"/>
                                            </p:txEl>
                                          </p:spTgt>
                                        </p:tgtEl>
                                      </p:cBhvr>
                                    </p:animEffect>
                                    <p:anim calcmode="lin" valueType="num">
                                      <p:cBhvr>
                                        <p:cTn id="21"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500"/>
                                  </p:stCondLst>
                                  <p:childTnLst>
                                    <p:set>
                                      <p:cBhvr>
                                        <p:cTn id="26" dur="1" fill="hold">
                                          <p:stCondLst>
                                            <p:cond delay="0"/>
                                          </p:stCondLst>
                                        </p:cTn>
                                        <p:tgtEl>
                                          <p:spTgt spid="7">
                                            <p:txEl>
                                              <p:pRg st="2" end="2"/>
                                            </p:txEl>
                                          </p:spTgt>
                                        </p:tgtEl>
                                        <p:attrNameLst>
                                          <p:attrName>style.visibility</p:attrName>
                                        </p:attrNameLst>
                                      </p:cBhvr>
                                      <p:to>
                                        <p:strVal val="visible"/>
                                      </p:to>
                                    </p:set>
                                    <p:animEffect transition="in" filter="fade">
                                      <p:cBhvr>
                                        <p:cTn id="27" dur="1000"/>
                                        <p:tgtEl>
                                          <p:spTgt spid="7">
                                            <p:txEl>
                                              <p:pRg st="2" end="2"/>
                                            </p:txEl>
                                          </p:spTgt>
                                        </p:tgtEl>
                                      </p:cBhvr>
                                    </p:animEffect>
                                    <p:anim calcmode="lin" valueType="num">
                                      <p:cBhvr>
                                        <p:cTn id="28"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7">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500"/>
                                  </p:stCondLst>
                                  <p:childTnLst>
                                    <p:set>
                                      <p:cBhvr>
                                        <p:cTn id="33" dur="1" fill="hold">
                                          <p:stCondLst>
                                            <p:cond delay="0"/>
                                          </p:stCondLst>
                                        </p:cTn>
                                        <p:tgtEl>
                                          <p:spTgt spid="7">
                                            <p:txEl>
                                              <p:pRg st="3" end="3"/>
                                            </p:txEl>
                                          </p:spTgt>
                                        </p:tgtEl>
                                        <p:attrNameLst>
                                          <p:attrName>style.visibility</p:attrName>
                                        </p:attrNameLst>
                                      </p:cBhvr>
                                      <p:to>
                                        <p:strVal val="visible"/>
                                      </p:to>
                                    </p:set>
                                    <p:animEffect transition="in" filter="fade">
                                      <p:cBhvr>
                                        <p:cTn id="34" dur="1000"/>
                                        <p:tgtEl>
                                          <p:spTgt spid="7">
                                            <p:txEl>
                                              <p:pRg st="3" end="3"/>
                                            </p:txEl>
                                          </p:spTgt>
                                        </p:tgtEl>
                                      </p:cBhvr>
                                    </p:animEffect>
                                    <p:anim calcmode="lin" valueType="num">
                                      <p:cBhvr>
                                        <p:cTn id="35"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7">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500"/>
                                  </p:stCondLst>
                                  <p:childTnLst>
                                    <p:set>
                                      <p:cBhvr>
                                        <p:cTn id="40" dur="1" fill="hold">
                                          <p:stCondLst>
                                            <p:cond delay="0"/>
                                          </p:stCondLst>
                                        </p:cTn>
                                        <p:tgtEl>
                                          <p:spTgt spid="7">
                                            <p:txEl>
                                              <p:pRg st="4" end="4"/>
                                            </p:txEl>
                                          </p:spTgt>
                                        </p:tgtEl>
                                        <p:attrNameLst>
                                          <p:attrName>style.visibility</p:attrName>
                                        </p:attrNameLst>
                                      </p:cBhvr>
                                      <p:to>
                                        <p:strVal val="visible"/>
                                      </p:to>
                                    </p:set>
                                    <p:animEffect transition="in" filter="fade">
                                      <p:cBhvr>
                                        <p:cTn id="41" dur="1000"/>
                                        <p:tgtEl>
                                          <p:spTgt spid="7">
                                            <p:txEl>
                                              <p:pRg st="4" end="4"/>
                                            </p:txEl>
                                          </p:spTgt>
                                        </p:tgtEl>
                                      </p:cBhvr>
                                    </p:animEffect>
                                    <p:anim calcmode="lin" valueType="num">
                                      <p:cBhvr>
                                        <p:cTn id="42" dur="1000" fill="hold"/>
                                        <p:tgtEl>
                                          <p:spTgt spid="7">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7">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496209D-04C1-2AF7-0A67-A7D57988E907}"/>
              </a:ext>
            </a:extLst>
          </p:cNvPr>
          <p:cNvSpPr txBox="1"/>
          <p:nvPr/>
        </p:nvSpPr>
        <p:spPr>
          <a:xfrm>
            <a:off x="469295" y="386140"/>
            <a:ext cx="7719484" cy="4110741"/>
          </a:xfrm>
          <a:prstGeom prst="rect">
            <a:avLst/>
          </a:prstGeom>
          <a:noFill/>
        </p:spPr>
        <p:txBody>
          <a:bodyPr wrap="square">
            <a:spAutoFit/>
          </a:bodyPr>
          <a:lstStyle/>
          <a:p>
            <a:pPr marL="285750" indent="-285750" algn="just">
              <a:lnSpc>
                <a:spcPct val="150000"/>
              </a:lnSpc>
              <a:buFont typeface="Wingdings" panose="05000000000000000000" pitchFamily="2" charset="2"/>
              <a:buChar char="Ø"/>
            </a:pPr>
            <a:r>
              <a:rPr lang="en-US" sz="1600" b="1" i="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NLP in FinTech for Financial Document Analysis: </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Exploring the role of NLP in Know Your Customer (KYC), Know Your Product (KYP), and Satisfy Your Customer (SYC) scenarios in the FinTech industry, analyzing both formal and informal textual data (Chen et al., 2020).</a:t>
            </a:r>
            <a:endParaRPr lang="en-IN"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IN" sz="1600" b="1" i="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Risk Assessment : </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Analyzing text data from CEO letters and outlook sections of annual bank reports to measure a bank's attitude towards risk, highlighting opportunities and limitations in using sentiment analysis for risk assessments (</a:t>
            </a:r>
            <a:r>
              <a:rPr lang="en-US" sz="16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Nopp</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&amp; Hanbury, 2015).</a:t>
            </a:r>
          </a:p>
          <a:p>
            <a:pPr marL="285750" indent="-285750" algn="just">
              <a:lnSpc>
                <a:spcPct val="150000"/>
              </a:lnSpc>
              <a:buFont typeface="Wingdings" panose="05000000000000000000" pitchFamily="2" charset="2"/>
              <a:buChar char="Ø"/>
            </a:pPr>
            <a:r>
              <a:rPr lang="en-US" sz="1600" b="1" i="1"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Emerging Trends in Text Mining Applications in Finance : </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Survey by Kumar and Ravi (2016) reviewed 89 research papers on text mining applications in finance, including stock market prediction, FOREX rate prediction, CRM, and cyber security. The survey identifies key issues, research gaps, and future directions.</a:t>
            </a:r>
          </a:p>
        </p:txBody>
      </p:sp>
    </p:spTree>
    <p:extLst>
      <p:ext uri="{BB962C8B-B14F-4D97-AF65-F5344CB8AC3E}">
        <p14:creationId xmlns:p14="http://schemas.microsoft.com/office/powerpoint/2010/main" val="338166436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50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50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50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104ACA-EA8D-EE58-9C26-43ABC845EF69}"/>
              </a:ext>
            </a:extLst>
          </p:cNvPr>
          <p:cNvSpPr txBox="1"/>
          <p:nvPr/>
        </p:nvSpPr>
        <p:spPr>
          <a:xfrm>
            <a:off x="602116" y="278814"/>
            <a:ext cx="7939768" cy="4585871"/>
          </a:xfrm>
          <a:prstGeom prst="rect">
            <a:avLst/>
          </a:prstGeom>
          <a:noFill/>
        </p:spPr>
        <p:txBody>
          <a:bodyPr wrap="square">
            <a:spAutoFit/>
          </a:bodyPr>
          <a:lstStyle/>
          <a:p>
            <a:pPr algn="ctr" rtl="0">
              <a:spcBef>
                <a:spcPts val="0"/>
              </a:spcBef>
              <a:spcAft>
                <a:spcPts val="1200"/>
              </a:spcAft>
            </a:pPr>
            <a:r>
              <a:rPr lang="en-IN" sz="3200" b="1" u="sng"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Research Gap</a:t>
            </a:r>
          </a:p>
          <a:p>
            <a:pPr algn="ctr" rtl="0">
              <a:spcBef>
                <a:spcPts val="0"/>
              </a:spcBef>
              <a:spcAft>
                <a:spcPts val="1200"/>
              </a:spcAft>
            </a:pPr>
            <a:endParaRPr lang="en-IN" sz="3200" b="1" u="sng"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US" sz="1600" dirty="0">
                <a:solidFill>
                  <a:schemeClr val="tx1"/>
                </a:solidFill>
                <a:latin typeface="+mn-lt"/>
              </a:rPr>
              <a:t>Limited research on sentiment analysis specifically for customer call centers in the BFSI sector.</a:t>
            </a:r>
          </a:p>
          <a:p>
            <a:pPr marL="285750" indent="-285750">
              <a:lnSpc>
                <a:spcPct val="150000"/>
              </a:lnSpc>
              <a:buFont typeface="Wingdings" panose="05000000000000000000" pitchFamily="2" charset="2"/>
              <a:buChar char="Ø"/>
            </a:pPr>
            <a:r>
              <a:rPr lang="en-US" sz="1600" dirty="0">
                <a:solidFill>
                  <a:schemeClr val="tx1"/>
                </a:solidFill>
                <a:latin typeface="+mn-lt"/>
              </a:rPr>
              <a:t>Existing studies often overlook the unique characteristics and challenges of sentiment analysis in the BFSI sector.</a:t>
            </a:r>
            <a:endParaRPr lang="en-IN" sz="1600" dirty="0">
              <a:solidFill>
                <a:schemeClr val="tx1"/>
              </a:solidFill>
              <a:latin typeface="+mn-lt"/>
            </a:endParaRPr>
          </a:p>
          <a:p>
            <a:pPr marL="285750" indent="-285750">
              <a:lnSpc>
                <a:spcPct val="150000"/>
              </a:lnSpc>
              <a:buFont typeface="Wingdings" panose="05000000000000000000" pitchFamily="2" charset="2"/>
              <a:buChar char="Ø"/>
            </a:pPr>
            <a:r>
              <a:rPr lang="en-US" sz="1600" dirty="0">
                <a:solidFill>
                  <a:schemeClr val="tx1"/>
                </a:solidFill>
                <a:latin typeface="+mn-lt"/>
              </a:rPr>
              <a:t>Need for investigating the effectiveness of sentiment analysis in improving customer experience in BFSI call centers.</a:t>
            </a:r>
          </a:p>
          <a:p>
            <a:pPr marL="285750" indent="-285750">
              <a:lnSpc>
                <a:spcPct val="150000"/>
              </a:lnSpc>
              <a:buFont typeface="Wingdings" panose="05000000000000000000" pitchFamily="2" charset="2"/>
              <a:buChar char="Ø"/>
            </a:pPr>
            <a:r>
              <a:rPr lang="en-US" sz="1600" dirty="0">
                <a:solidFill>
                  <a:schemeClr val="tx1"/>
                </a:solidFill>
                <a:latin typeface="+mn-lt"/>
              </a:rPr>
              <a:t>Potential gap in understanding and leveraging customer sentiment expressed during interactions with call center representatives in the BFSI sector.</a:t>
            </a:r>
          </a:p>
          <a:p>
            <a:pPr rtl="0">
              <a:spcBef>
                <a:spcPts val="0"/>
              </a:spcBef>
              <a:spcAft>
                <a:spcPts val="1200"/>
              </a:spcAft>
            </a:pPr>
            <a:endParaRPr lang="en-IN" sz="16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607583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50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50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50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50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500"/>
                                  </p:stCondLst>
                                  <p:childTnLst>
                                    <p:set>
                                      <p:cBhvr>
                                        <p:cTn id="30" dur="1" fill="hold">
                                          <p:stCondLst>
                                            <p:cond delay="0"/>
                                          </p:stCondLst>
                                        </p:cTn>
                                        <p:tgtEl>
                                          <p:spTgt spid="2">
                                            <p:txEl>
                                              <p:pRg st="5" end="5"/>
                                            </p:txEl>
                                          </p:spTgt>
                                        </p:tgtEl>
                                        <p:attrNameLst>
                                          <p:attrName>style.visibility</p:attrName>
                                        </p:attrNameLst>
                                      </p:cBhvr>
                                      <p:to>
                                        <p:strVal val="visible"/>
                                      </p:to>
                                    </p:set>
                                    <p:anim calcmode="lin" valueType="num">
                                      <p:cBhvr additive="base">
                                        <p:cTn id="31" dur="500" fill="hold"/>
                                        <p:tgtEl>
                                          <p:spTgt spid="2">
                                            <p:txEl>
                                              <p:pRg st="5" end="5"/>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2">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099" y="1925849"/>
            <a:ext cx="4109991" cy="259914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solidFill>
                  <a:schemeClr val="tx1"/>
                </a:solidFill>
              </a:rPr>
              <a:t>Problem and Dataset Description</a:t>
            </a:r>
            <a:endParaRPr dirty="0">
              <a:solidFill>
                <a:schemeClr val="tx1"/>
              </a:solidFill>
            </a:endParaRPr>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03</a:t>
            </a:r>
            <a:endParaRPr dirty="0"/>
          </a:p>
        </p:txBody>
      </p:sp>
      <p:cxnSp>
        <p:nvCxnSpPr>
          <p:cNvPr id="447" name="Google Shape;447;p2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2" name="Google Shape;84;p21">
            <a:extLst>
              <a:ext uri="{FF2B5EF4-FFF2-40B4-BE49-F238E27FC236}">
                <a16:creationId xmlns:a16="http://schemas.microsoft.com/office/drawing/2014/main" id="{BBDDA952-7B1D-D89B-33E5-7FB17C692F06}"/>
              </a:ext>
            </a:extLst>
          </p:cNvPr>
          <p:cNvGrpSpPr/>
          <p:nvPr/>
        </p:nvGrpSpPr>
        <p:grpSpPr>
          <a:xfrm>
            <a:off x="6507498" y="2917498"/>
            <a:ext cx="3524464" cy="4496740"/>
            <a:chOff x="6483100" y="2237750"/>
            <a:chExt cx="898250" cy="1146075"/>
          </a:xfrm>
        </p:grpSpPr>
        <p:sp>
          <p:nvSpPr>
            <p:cNvPr id="3" name="Google Shape;85;p21">
              <a:extLst>
                <a:ext uri="{FF2B5EF4-FFF2-40B4-BE49-F238E27FC236}">
                  <a16:creationId xmlns:a16="http://schemas.microsoft.com/office/drawing/2014/main" id="{86B0AD07-4AF3-47DC-219B-BE28DC469C75}"/>
                </a:ext>
              </a:extLst>
            </p:cNvPr>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6;p21">
              <a:extLst>
                <a:ext uri="{FF2B5EF4-FFF2-40B4-BE49-F238E27FC236}">
                  <a16:creationId xmlns:a16="http://schemas.microsoft.com/office/drawing/2014/main" id="{8562D864-0743-C3BC-61A8-9D454DF85FF3}"/>
                </a:ext>
              </a:extLst>
            </p:cNvPr>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7;p21">
              <a:extLst>
                <a:ext uri="{FF2B5EF4-FFF2-40B4-BE49-F238E27FC236}">
                  <a16:creationId xmlns:a16="http://schemas.microsoft.com/office/drawing/2014/main" id="{8A219AEB-E09C-8C94-AF02-295C5489D4B7}"/>
                </a:ext>
              </a:extLst>
            </p:cNvPr>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8;p21">
              <a:extLst>
                <a:ext uri="{FF2B5EF4-FFF2-40B4-BE49-F238E27FC236}">
                  <a16:creationId xmlns:a16="http://schemas.microsoft.com/office/drawing/2014/main" id="{6ABB60E1-5EA6-7DC3-1241-F0B4C1B8D856}"/>
                </a:ext>
              </a:extLst>
            </p:cNvPr>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9;p21">
              <a:extLst>
                <a:ext uri="{FF2B5EF4-FFF2-40B4-BE49-F238E27FC236}">
                  <a16:creationId xmlns:a16="http://schemas.microsoft.com/office/drawing/2014/main" id="{060F6829-63F7-317B-181A-05B05E51656C}"/>
                </a:ext>
              </a:extLst>
            </p:cNvPr>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0;p21">
              <a:extLst>
                <a:ext uri="{FF2B5EF4-FFF2-40B4-BE49-F238E27FC236}">
                  <a16:creationId xmlns:a16="http://schemas.microsoft.com/office/drawing/2014/main" id="{9387151F-B9E0-0B18-682F-BB91C92743D0}"/>
                </a:ext>
              </a:extLst>
            </p:cNvPr>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1;p21">
              <a:extLst>
                <a:ext uri="{FF2B5EF4-FFF2-40B4-BE49-F238E27FC236}">
                  <a16:creationId xmlns:a16="http://schemas.microsoft.com/office/drawing/2014/main" id="{8070B16A-177A-E716-EEED-11084F2DFE1C}"/>
                </a:ext>
              </a:extLst>
            </p:cNvPr>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2;p21">
              <a:extLst>
                <a:ext uri="{FF2B5EF4-FFF2-40B4-BE49-F238E27FC236}">
                  <a16:creationId xmlns:a16="http://schemas.microsoft.com/office/drawing/2014/main" id="{AED73BE6-D9FE-4808-6322-F3558E394A27}"/>
                </a:ext>
              </a:extLst>
            </p:cNvPr>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3;p21">
              <a:extLst>
                <a:ext uri="{FF2B5EF4-FFF2-40B4-BE49-F238E27FC236}">
                  <a16:creationId xmlns:a16="http://schemas.microsoft.com/office/drawing/2014/main" id="{C3830124-FE2F-E62D-7953-47E428721817}"/>
                </a:ext>
              </a:extLst>
            </p:cNvPr>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p21">
              <a:extLst>
                <a:ext uri="{FF2B5EF4-FFF2-40B4-BE49-F238E27FC236}">
                  <a16:creationId xmlns:a16="http://schemas.microsoft.com/office/drawing/2014/main" id="{E9AFAAB0-1831-1CED-4FE7-6C66757A377F}"/>
                </a:ext>
              </a:extLst>
            </p:cNvPr>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5;p21">
              <a:extLst>
                <a:ext uri="{FF2B5EF4-FFF2-40B4-BE49-F238E27FC236}">
                  <a16:creationId xmlns:a16="http://schemas.microsoft.com/office/drawing/2014/main" id="{0CB9EC56-B617-94C0-636A-BEB29A04E649}"/>
                </a:ext>
              </a:extLst>
            </p:cNvPr>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6;p21">
              <a:extLst>
                <a:ext uri="{FF2B5EF4-FFF2-40B4-BE49-F238E27FC236}">
                  <a16:creationId xmlns:a16="http://schemas.microsoft.com/office/drawing/2014/main" id="{7DC19DD5-1670-C946-6D62-A948FC171196}"/>
                </a:ext>
              </a:extLst>
            </p:cNvPr>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7;p21">
              <a:extLst>
                <a:ext uri="{FF2B5EF4-FFF2-40B4-BE49-F238E27FC236}">
                  <a16:creationId xmlns:a16="http://schemas.microsoft.com/office/drawing/2014/main" id="{BDA872CE-72F6-1658-EA52-93ED7D8EEEAA}"/>
                </a:ext>
              </a:extLst>
            </p:cNvPr>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8;p21">
              <a:extLst>
                <a:ext uri="{FF2B5EF4-FFF2-40B4-BE49-F238E27FC236}">
                  <a16:creationId xmlns:a16="http://schemas.microsoft.com/office/drawing/2014/main" id="{3B413447-9226-187D-0AC7-8A34F0386368}"/>
                </a:ext>
              </a:extLst>
            </p:cNvPr>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9;p21">
              <a:extLst>
                <a:ext uri="{FF2B5EF4-FFF2-40B4-BE49-F238E27FC236}">
                  <a16:creationId xmlns:a16="http://schemas.microsoft.com/office/drawing/2014/main" id="{43BB0515-6DCF-CA02-04E8-C4913F5F236F}"/>
                </a:ext>
              </a:extLst>
            </p:cNvPr>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0;p21">
              <a:extLst>
                <a:ext uri="{FF2B5EF4-FFF2-40B4-BE49-F238E27FC236}">
                  <a16:creationId xmlns:a16="http://schemas.microsoft.com/office/drawing/2014/main" id="{6725D70C-4954-EE39-378B-0C003B5095DA}"/>
                </a:ext>
              </a:extLst>
            </p:cNvPr>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1;p21">
              <a:extLst>
                <a:ext uri="{FF2B5EF4-FFF2-40B4-BE49-F238E27FC236}">
                  <a16:creationId xmlns:a16="http://schemas.microsoft.com/office/drawing/2014/main" id="{F686FB86-0791-1798-A7E1-F2B62D982A25}"/>
                </a:ext>
              </a:extLst>
            </p:cNvPr>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2;p21">
              <a:extLst>
                <a:ext uri="{FF2B5EF4-FFF2-40B4-BE49-F238E27FC236}">
                  <a16:creationId xmlns:a16="http://schemas.microsoft.com/office/drawing/2014/main" id="{F76A25EF-35A6-1384-89A2-A1A693A4B866}"/>
                </a:ext>
              </a:extLst>
            </p:cNvPr>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3;p21">
              <a:extLst>
                <a:ext uri="{FF2B5EF4-FFF2-40B4-BE49-F238E27FC236}">
                  <a16:creationId xmlns:a16="http://schemas.microsoft.com/office/drawing/2014/main" id="{871C2806-8E71-CAF0-A81C-ADAF834EF251}"/>
                </a:ext>
              </a:extLst>
            </p:cNvPr>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4;p21">
              <a:extLst>
                <a:ext uri="{FF2B5EF4-FFF2-40B4-BE49-F238E27FC236}">
                  <a16:creationId xmlns:a16="http://schemas.microsoft.com/office/drawing/2014/main" id="{E33A9595-D675-999B-A47A-D6F6919CBBE3}"/>
                </a:ext>
              </a:extLst>
            </p:cNvPr>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5;p21">
              <a:extLst>
                <a:ext uri="{FF2B5EF4-FFF2-40B4-BE49-F238E27FC236}">
                  <a16:creationId xmlns:a16="http://schemas.microsoft.com/office/drawing/2014/main" id="{9D7A2C5C-423F-D726-8A39-606911066D6E}"/>
                </a:ext>
              </a:extLst>
            </p:cNvPr>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6;p21">
              <a:extLst>
                <a:ext uri="{FF2B5EF4-FFF2-40B4-BE49-F238E27FC236}">
                  <a16:creationId xmlns:a16="http://schemas.microsoft.com/office/drawing/2014/main" id="{9B7B8203-3F6C-6A11-9717-645DD7CCF440}"/>
                </a:ext>
              </a:extLst>
            </p:cNvPr>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7;p21">
              <a:extLst>
                <a:ext uri="{FF2B5EF4-FFF2-40B4-BE49-F238E27FC236}">
                  <a16:creationId xmlns:a16="http://schemas.microsoft.com/office/drawing/2014/main" id="{9D55A178-FCC1-D8FA-1FD9-7F19D739C2CE}"/>
                </a:ext>
              </a:extLst>
            </p:cNvPr>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8;p21">
              <a:extLst>
                <a:ext uri="{FF2B5EF4-FFF2-40B4-BE49-F238E27FC236}">
                  <a16:creationId xmlns:a16="http://schemas.microsoft.com/office/drawing/2014/main" id="{2E1A28FE-ED23-A1A1-8376-88D8976C5E29}"/>
                </a:ext>
              </a:extLst>
            </p:cNvPr>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9;p21">
              <a:extLst>
                <a:ext uri="{FF2B5EF4-FFF2-40B4-BE49-F238E27FC236}">
                  <a16:creationId xmlns:a16="http://schemas.microsoft.com/office/drawing/2014/main" id="{31BC3335-9C88-C21C-38C7-294419615C15}"/>
                </a:ext>
              </a:extLst>
            </p:cNvPr>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0;p21">
              <a:extLst>
                <a:ext uri="{FF2B5EF4-FFF2-40B4-BE49-F238E27FC236}">
                  <a16:creationId xmlns:a16="http://schemas.microsoft.com/office/drawing/2014/main" id="{97DC21C2-DDE1-79D4-3E9C-1B0B9AD7FF30}"/>
                </a:ext>
              </a:extLst>
            </p:cNvPr>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1;p21">
              <a:extLst>
                <a:ext uri="{FF2B5EF4-FFF2-40B4-BE49-F238E27FC236}">
                  <a16:creationId xmlns:a16="http://schemas.microsoft.com/office/drawing/2014/main" id="{1E881F11-2AAD-02BD-C5B7-30523D27A098}"/>
                </a:ext>
              </a:extLst>
            </p:cNvPr>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2;p21">
              <a:extLst>
                <a:ext uri="{FF2B5EF4-FFF2-40B4-BE49-F238E27FC236}">
                  <a16:creationId xmlns:a16="http://schemas.microsoft.com/office/drawing/2014/main" id="{E89981CB-04D6-44EC-E8F9-D44897494D2B}"/>
                </a:ext>
              </a:extLst>
            </p:cNvPr>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3;p21">
              <a:extLst>
                <a:ext uri="{FF2B5EF4-FFF2-40B4-BE49-F238E27FC236}">
                  <a16:creationId xmlns:a16="http://schemas.microsoft.com/office/drawing/2014/main" id="{AEC8CED6-8760-FECD-73F2-EA2E2B5B3754}"/>
                </a:ext>
              </a:extLst>
            </p:cNvPr>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4;p21">
              <a:extLst>
                <a:ext uri="{FF2B5EF4-FFF2-40B4-BE49-F238E27FC236}">
                  <a16:creationId xmlns:a16="http://schemas.microsoft.com/office/drawing/2014/main" id="{4A00C757-570B-88AC-687A-6F2F029FF9DA}"/>
                </a:ext>
              </a:extLst>
            </p:cNvPr>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5;p21">
              <a:extLst>
                <a:ext uri="{FF2B5EF4-FFF2-40B4-BE49-F238E27FC236}">
                  <a16:creationId xmlns:a16="http://schemas.microsoft.com/office/drawing/2014/main" id="{44F34C80-E2FB-F9B9-0CD7-1720BDE565B6}"/>
                </a:ext>
              </a:extLst>
            </p:cNvPr>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6;p21">
              <a:extLst>
                <a:ext uri="{FF2B5EF4-FFF2-40B4-BE49-F238E27FC236}">
                  <a16:creationId xmlns:a16="http://schemas.microsoft.com/office/drawing/2014/main" id="{B7BAC77A-6D54-879C-8CF9-F37D35F6BC44}"/>
                </a:ext>
              </a:extLst>
            </p:cNvPr>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7;p21">
              <a:extLst>
                <a:ext uri="{FF2B5EF4-FFF2-40B4-BE49-F238E27FC236}">
                  <a16:creationId xmlns:a16="http://schemas.microsoft.com/office/drawing/2014/main" id="{47B3ACE1-D5FB-F578-A128-3ADB78AEEB69}"/>
                </a:ext>
              </a:extLst>
            </p:cNvPr>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8;p21">
              <a:extLst>
                <a:ext uri="{FF2B5EF4-FFF2-40B4-BE49-F238E27FC236}">
                  <a16:creationId xmlns:a16="http://schemas.microsoft.com/office/drawing/2014/main" id="{37BAD15A-CEA4-6319-525F-A1234EB82B09}"/>
                </a:ext>
              </a:extLst>
            </p:cNvPr>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9;p21">
              <a:extLst>
                <a:ext uri="{FF2B5EF4-FFF2-40B4-BE49-F238E27FC236}">
                  <a16:creationId xmlns:a16="http://schemas.microsoft.com/office/drawing/2014/main" id="{425DB830-88BB-1AF8-FAF0-B9CC2D437B2D}"/>
                </a:ext>
              </a:extLst>
            </p:cNvPr>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0;p21">
              <a:extLst>
                <a:ext uri="{FF2B5EF4-FFF2-40B4-BE49-F238E27FC236}">
                  <a16:creationId xmlns:a16="http://schemas.microsoft.com/office/drawing/2014/main" id="{64641D88-A749-FE2A-ADF4-3E97DA8CA896}"/>
                </a:ext>
              </a:extLst>
            </p:cNvPr>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1;p21">
              <a:extLst>
                <a:ext uri="{FF2B5EF4-FFF2-40B4-BE49-F238E27FC236}">
                  <a16:creationId xmlns:a16="http://schemas.microsoft.com/office/drawing/2014/main" id="{EBCACF5A-8BE6-477C-1C41-E6732852166F}"/>
                </a:ext>
              </a:extLst>
            </p:cNvPr>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2;p21">
              <a:extLst>
                <a:ext uri="{FF2B5EF4-FFF2-40B4-BE49-F238E27FC236}">
                  <a16:creationId xmlns:a16="http://schemas.microsoft.com/office/drawing/2014/main" id="{8ABE6297-92CB-A7C4-D20F-374AEA8A9C62}"/>
                </a:ext>
              </a:extLst>
            </p:cNvPr>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3;p21">
              <a:extLst>
                <a:ext uri="{FF2B5EF4-FFF2-40B4-BE49-F238E27FC236}">
                  <a16:creationId xmlns:a16="http://schemas.microsoft.com/office/drawing/2014/main" id="{7C8EDFAF-4590-79BC-1B66-398D656B983E}"/>
                </a:ext>
              </a:extLst>
            </p:cNvPr>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4;p21">
              <a:extLst>
                <a:ext uri="{FF2B5EF4-FFF2-40B4-BE49-F238E27FC236}">
                  <a16:creationId xmlns:a16="http://schemas.microsoft.com/office/drawing/2014/main" id="{14722624-44F6-A9E3-6779-5DF20757C6EA}"/>
                </a:ext>
              </a:extLst>
            </p:cNvPr>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5;p21">
              <a:extLst>
                <a:ext uri="{FF2B5EF4-FFF2-40B4-BE49-F238E27FC236}">
                  <a16:creationId xmlns:a16="http://schemas.microsoft.com/office/drawing/2014/main" id="{16A3564F-D5E0-80E5-986A-C0E2D075F374}"/>
                </a:ext>
              </a:extLst>
            </p:cNvPr>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6;p21">
              <a:extLst>
                <a:ext uri="{FF2B5EF4-FFF2-40B4-BE49-F238E27FC236}">
                  <a16:creationId xmlns:a16="http://schemas.microsoft.com/office/drawing/2014/main" id="{71975FD4-AE89-4107-68E4-3E69B13E0465}"/>
                </a:ext>
              </a:extLst>
            </p:cNvPr>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7;p21">
              <a:extLst>
                <a:ext uri="{FF2B5EF4-FFF2-40B4-BE49-F238E27FC236}">
                  <a16:creationId xmlns:a16="http://schemas.microsoft.com/office/drawing/2014/main" id="{03840289-9797-AC3A-ABAA-1CD6E18CEAC4}"/>
                </a:ext>
              </a:extLst>
            </p:cNvPr>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8;p21">
              <a:extLst>
                <a:ext uri="{FF2B5EF4-FFF2-40B4-BE49-F238E27FC236}">
                  <a16:creationId xmlns:a16="http://schemas.microsoft.com/office/drawing/2014/main" id="{0C82D413-CE38-217D-E214-2282889F2319}"/>
                </a:ext>
              </a:extLst>
            </p:cNvPr>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9;p21">
              <a:extLst>
                <a:ext uri="{FF2B5EF4-FFF2-40B4-BE49-F238E27FC236}">
                  <a16:creationId xmlns:a16="http://schemas.microsoft.com/office/drawing/2014/main" id="{52F810EF-7C71-71D3-5FC8-5973A01C3167}"/>
                </a:ext>
              </a:extLst>
            </p:cNvPr>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30;p21">
              <a:extLst>
                <a:ext uri="{FF2B5EF4-FFF2-40B4-BE49-F238E27FC236}">
                  <a16:creationId xmlns:a16="http://schemas.microsoft.com/office/drawing/2014/main" id="{6A5D74E5-FE65-BDE9-7667-D2B0A3BE8190}"/>
                </a:ext>
              </a:extLst>
            </p:cNvPr>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31;p21">
              <a:extLst>
                <a:ext uri="{FF2B5EF4-FFF2-40B4-BE49-F238E27FC236}">
                  <a16:creationId xmlns:a16="http://schemas.microsoft.com/office/drawing/2014/main" id="{40BD180B-E208-63DB-E3B0-290E1E959378}"/>
                </a:ext>
              </a:extLst>
            </p:cNvPr>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2;p21">
              <a:extLst>
                <a:ext uri="{FF2B5EF4-FFF2-40B4-BE49-F238E27FC236}">
                  <a16:creationId xmlns:a16="http://schemas.microsoft.com/office/drawing/2014/main" id="{6BBD8328-F824-FB82-9EB2-DAC193662672}"/>
                </a:ext>
              </a:extLst>
            </p:cNvPr>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3;p21">
              <a:extLst>
                <a:ext uri="{FF2B5EF4-FFF2-40B4-BE49-F238E27FC236}">
                  <a16:creationId xmlns:a16="http://schemas.microsoft.com/office/drawing/2014/main" id="{AB217789-09C4-6527-9C4B-0484565C4FF3}"/>
                </a:ext>
              </a:extLst>
            </p:cNvPr>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4;p21">
              <a:extLst>
                <a:ext uri="{FF2B5EF4-FFF2-40B4-BE49-F238E27FC236}">
                  <a16:creationId xmlns:a16="http://schemas.microsoft.com/office/drawing/2014/main" id="{2B5FD669-5C3A-9B20-0ADC-414B2AA1863A}"/>
                </a:ext>
              </a:extLst>
            </p:cNvPr>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5;p21">
              <a:extLst>
                <a:ext uri="{FF2B5EF4-FFF2-40B4-BE49-F238E27FC236}">
                  <a16:creationId xmlns:a16="http://schemas.microsoft.com/office/drawing/2014/main" id="{D536B2D9-9F78-B33E-F7DF-CC843C0C8D2D}"/>
                </a:ext>
              </a:extLst>
            </p:cNvPr>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6;p21">
              <a:extLst>
                <a:ext uri="{FF2B5EF4-FFF2-40B4-BE49-F238E27FC236}">
                  <a16:creationId xmlns:a16="http://schemas.microsoft.com/office/drawing/2014/main" id="{13B5C4BD-E9AE-DED3-B784-4710322FF124}"/>
                </a:ext>
              </a:extLst>
            </p:cNvPr>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7;p21">
              <a:extLst>
                <a:ext uri="{FF2B5EF4-FFF2-40B4-BE49-F238E27FC236}">
                  <a16:creationId xmlns:a16="http://schemas.microsoft.com/office/drawing/2014/main" id="{E185677E-9E65-8E9F-914D-FBC0FFB2E2C3}"/>
                </a:ext>
              </a:extLst>
            </p:cNvPr>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8;p21">
              <a:extLst>
                <a:ext uri="{FF2B5EF4-FFF2-40B4-BE49-F238E27FC236}">
                  <a16:creationId xmlns:a16="http://schemas.microsoft.com/office/drawing/2014/main" id="{BA1BCB26-47EB-841D-B41F-1B5761DF9AF2}"/>
                </a:ext>
              </a:extLst>
            </p:cNvPr>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9;p21">
              <a:extLst>
                <a:ext uri="{FF2B5EF4-FFF2-40B4-BE49-F238E27FC236}">
                  <a16:creationId xmlns:a16="http://schemas.microsoft.com/office/drawing/2014/main" id="{51602A88-E69B-EFFF-86B4-CF999D07E6DC}"/>
                </a:ext>
              </a:extLst>
            </p:cNvPr>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40;p21">
              <a:extLst>
                <a:ext uri="{FF2B5EF4-FFF2-40B4-BE49-F238E27FC236}">
                  <a16:creationId xmlns:a16="http://schemas.microsoft.com/office/drawing/2014/main" id="{3EF35EB1-D21B-44D5-7AC0-0D563E5000C0}"/>
                </a:ext>
              </a:extLst>
            </p:cNvPr>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41;p21">
              <a:extLst>
                <a:ext uri="{FF2B5EF4-FFF2-40B4-BE49-F238E27FC236}">
                  <a16:creationId xmlns:a16="http://schemas.microsoft.com/office/drawing/2014/main" id="{20B6DCB5-F8E8-2EE4-7DF4-9CD1008415E3}"/>
                </a:ext>
              </a:extLst>
            </p:cNvPr>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42;p21">
              <a:extLst>
                <a:ext uri="{FF2B5EF4-FFF2-40B4-BE49-F238E27FC236}">
                  <a16:creationId xmlns:a16="http://schemas.microsoft.com/office/drawing/2014/main" id="{4F4E69AD-78E6-F087-B92B-174D32A7C083}"/>
                </a:ext>
              </a:extLst>
            </p:cNvPr>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43;p21">
              <a:extLst>
                <a:ext uri="{FF2B5EF4-FFF2-40B4-BE49-F238E27FC236}">
                  <a16:creationId xmlns:a16="http://schemas.microsoft.com/office/drawing/2014/main" id="{D19646FF-60C1-8E17-5A83-D60EBBA22E5A}"/>
                </a:ext>
              </a:extLst>
            </p:cNvPr>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44;p21">
              <a:extLst>
                <a:ext uri="{FF2B5EF4-FFF2-40B4-BE49-F238E27FC236}">
                  <a16:creationId xmlns:a16="http://schemas.microsoft.com/office/drawing/2014/main" id="{20D44119-F3FA-DDF6-BAB3-423F6A231355}"/>
                </a:ext>
              </a:extLst>
            </p:cNvPr>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45;p21">
              <a:extLst>
                <a:ext uri="{FF2B5EF4-FFF2-40B4-BE49-F238E27FC236}">
                  <a16:creationId xmlns:a16="http://schemas.microsoft.com/office/drawing/2014/main" id="{FAF53909-BAB5-4AEA-3DFF-522AD564061A}"/>
                </a:ext>
              </a:extLst>
            </p:cNvPr>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46;p21">
              <a:extLst>
                <a:ext uri="{FF2B5EF4-FFF2-40B4-BE49-F238E27FC236}">
                  <a16:creationId xmlns:a16="http://schemas.microsoft.com/office/drawing/2014/main" id="{D7A4090F-19D7-B417-411B-298B2BC3F9D9}"/>
                </a:ext>
              </a:extLst>
            </p:cNvPr>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47;p21">
              <a:extLst>
                <a:ext uri="{FF2B5EF4-FFF2-40B4-BE49-F238E27FC236}">
                  <a16:creationId xmlns:a16="http://schemas.microsoft.com/office/drawing/2014/main" id="{96DC30D4-26CB-A9BB-FB8A-71EBBB8FAA35}"/>
                </a:ext>
              </a:extLst>
            </p:cNvPr>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48;p21">
              <a:extLst>
                <a:ext uri="{FF2B5EF4-FFF2-40B4-BE49-F238E27FC236}">
                  <a16:creationId xmlns:a16="http://schemas.microsoft.com/office/drawing/2014/main" id="{6849C935-B7F0-A264-5720-27BBAE08BBB8}"/>
                </a:ext>
              </a:extLst>
            </p:cNvPr>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49;p21">
              <a:extLst>
                <a:ext uri="{FF2B5EF4-FFF2-40B4-BE49-F238E27FC236}">
                  <a16:creationId xmlns:a16="http://schemas.microsoft.com/office/drawing/2014/main" id="{971A1FAC-C7A9-45AE-8168-A0869399BA2F}"/>
                </a:ext>
              </a:extLst>
            </p:cNvPr>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50;p21">
              <a:extLst>
                <a:ext uri="{FF2B5EF4-FFF2-40B4-BE49-F238E27FC236}">
                  <a16:creationId xmlns:a16="http://schemas.microsoft.com/office/drawing/2014/main" id="{E4152E3A-7987-5F13-A245-B2550D204E02}"/>
                </a:ext>
              </a:extLst>
            </p:cNvPr>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51;p21">
              <a:extLst>
                <a:ext uri="{FF2B5EF4-FFF2-40B4-BE49-F238E27FC236}">
                  <a16:creationId xmlns:a16="http://schemas.microsoft.com/office/drawing/2014/main" id="{E7295CF9-5CBF-162F-6806-0EDDD0066F2E}"/>
                </a:ext>
              </a:extLst>
            </p:cNvPr>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152;p21">
            <a:extLst>
              <a:ext uri="{FF2B5EF4-FFF2-40B4-BE49-F238E27FC236}">
                <a16:creationId xmlns:a16="http://schemas.microsoft.com/office/drawing/2014/main" id="{9DDE2922-36DC-D1B3-0802-840276EDC814}"/>
              </a:ext>
            </a:extLst>
          </p:cNvPr>
          <p:cNvGrpSpPr/>
          <p:nvPr/>
        </p:nvGrpSpPr>
        <p:grpSpPr>
          <a:xfrm>
            <a:off x="6710076" y="961685"/>
            <a:ext cx="1718823" cy="935599"/>
            <a:chOff x="238125" y="2409350"/>
            <a:chExt cx="760575" cy="414000"/>
          </a:xfrm>
        </p:grpSpPr>
        <p:sp>
          <p:nvSpPr>
            <p:cNvPr id="456" name="Google Shape;153;p21">
              <a:extLst>
                <a:ext uri="{FF2B5EF4-FFF2-40B4-BE49-F238E27FC236}">
                  <a16:creationId xmlns:a16="http://schemas.microsoft.com/office/drawing/2014/main" id="{1056A8C1-D7E7-543A-DC35-F0A0F1CF3B0A}"/>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54;p21">
              <a:extLst>
                <a:ext uri="{FF2B5EF4-FFF2-40B4-BE49-F238E27FC236}">
                  <a16:creationId xmlns:a16="http://schemas.microsoft.com/office/drawing/2014/main" id="{7319FEA4-9187-AF3E-FB90-57EA1AAFF51B}"/>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55;p21">
              <a:extLst>
                <a:ext uri="{FF2B5EF4-FFF2-40B4-BE49-F238E27FC236}">
                  <a16:creationId xmlns:a16="http://schemas.microsoft.com/office/drawing/2014/main" id="{CE169954-6654-1930-CA70-9BF314A97973}"/>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56;p21">
              <a:extLst>
                <a:ext uri="{FF2B5EF4-FFF2-40B4-BE49-F238E27FC236}">
                  <a16:creationId xmlns:a16="http://schemas.microsoft.com/office/drawing/2014/main" id="{E6C6D810-4513-C82C-28CD-8FB42BB36E8F}"/>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57;p21">
              <a:extLst>
                <a:ext uri="{FF2B5EF4-FFF2-40B4-BE49-F238E27FC236}">
                  <a16:creationId xmlns:a16="http://schemas.microsoft.com/office/drawing/2014/main" id="{FB183B95-0E1E-B050-E058-80E945C06674}"/>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58;p21">
              <a:extLst>
                <a:ext uri="{FF2B5EF4-FFF2-40B4-BE49-F238E27FC236}">
                  <a16:creationId xmlns:a16="http://schemas.microsoft.com/office/drawing/2014/main" id="{133B7371-9C4C-4118-5696-4F205D422957}"/>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59;p21">
              <a:extLst>
                <a:ext uri="{FF2B5EF4-FFF2-40B4-BE49-F238E27FC236}">
                  <a16:creationId xmlns:a16="http://schemas.microsoft.com/office/drawing/2014/main" id="{4C32E941-40D0-9E44-0E74-112C8252B2BD}"/>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60;p21">
              <a:extLst>
                <a:ext uri="{FF2B5EF4-FFF2-40B4-BE49-F238E27FC236}">
                  <a16:creationId xmlns:a16="http://schemas.microsoft.com/office/drawing/2014/main" id="{3059CC9E-7CF6-864D-A5E2-005E53529FB6}"/>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61;p21">
              <a:extLst>
                <a:ext uri="{FF2B5EF4-FFF2-40B4-BE49-F238E27FC236}">
                  <a16:creationId xmlns:a16="http://schemas.microsoft.com/office/drawing/2014/main" id="{1AAD20E8-1B8F-F00C-CC90-0D67FA8762B4}"/>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62;p21">
              <a:extLst>
                <a:ext uri="{FF2B5EF4-FFF2-40B4-BE49-F238E27FC236}">
                  <a16:creationId xmlns:a16="http://schemas.microsoft.com/office/drawing/2014/main" id="{63620037-A99F-3E7F-95E0-E84C52DDD048}"/>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63;p21">
              <a:extLst>
                <a:ext uri="{FF2B5EF4-FFF2-40B4-BE49-F238E27FC236}">
                  <a16:creationId xmlns:a16="http://schemas.microsoft.com/office/drawing/2014/main" id="{B2B5B4EA-5476-2098-42DB-C5105E969C50}"/>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164;p21">
              <a:extLst>
                <a:ext uri="{FF2B5EF4-FFF2-40B4-BE49-F238E27FC236}">
                  <a16:creationId xmlns:a16="http://schemas.microsoft.com/office/drawing/2014/main" id="{F24E4E51-227A-D786-8643-214DDE312A45}"/>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165;p21">
            <a:extLst>
              <a:ext uri="{FF2B5EF4-FFF2-40B4-BE49-F238E27FC236}">
                <a16:creationId xmlns:a16="http://schemas.microsoft.com/office/drawing/2014/main" id="{D9C00B90-AACF-2758-0A39-282DB49A200E}"/>
              </a:ext>
            </a:extLst>
          </p:cNvPr>
          <p:cNvGrpSpPr/>
          <p:nvPr/>
        </p:nvGrpSpPr>
        <p:grpSpPr>
          <a:xfrm>
            <a:off x="5573340" y="2571750"/>
            <a:ext cx="1147199" cy="637372"/>
            <a:chOff x="315275" y="3124950"/>
            <a:chExt cx="658175" cy="365675"/>
          </a:xfrm>
        </p:grpSpPr>
        <p:sp>
          <p:nvSpPr>
            <p:cNvPr id="469" name="Google Shape;166;p21">
              <a:extLst>
                <a:ext uri="{FF2B5EF4-FFF2-40B4-BE49-F238E27FC236}">
                  <a16:creationId xmlns:a16="http://schemas.microsoft.com/office/drawing/2014/main" id="{F439EC4C-9CBC-F65E-907C-A1DD4618D690}"/>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67;p21">
              <a:extLst>
                <a:ext uri="{FF2B5EF4-FFF2-40B4-BE49-F238E27FC236}">
                  <a16:creationId xmlns:a16="http://schemas.microsoft.com/office/drawing/2014/main" id="{B23B910C-6247-9750-A03A-30CF00F7251D}"/>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168;p21">
              <a:extLst>
                <a:ext uri="{FF2B5EF4-FFF2-40B4-BE49-F238E27FC236}">
                  <a16:creationId xmlns:a16="http://schemas.microsoft.com/office/drawing/2014/main" id="{E8D46889-BB00-740D-4926-E012AB3FED91}"/>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69;p21">
              <a:extLst>
                <a:ext uri="{FF2B5EF4-FFF2-40B4-BE49-F238E27FC236}">
                  <a16:creationId xmlns:a16="http://schemas.microsoft.com/office/drawing/2014/main" id="{6442E460-779B-587D-BD4D-D739AE9689CF}"/>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170;p21">
              <a:extLst>
                <a:ext uri="{FF2B5EF4-FFF2-40B4-BE49-F238E27FC236}">
                  <a16:creationId xmlns:a16="http://schemas.microsoft.com/office/drawing/2014/main" id="{09DD29DF-A4FF-0D9D-07B6-A259D36FB856}"/>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71;p21">
              <a:extLst>
                <a:ext uri="{FF2B5EF4-FFF2-40B4-BE49-F238E27FC236}">
                  <a16:creationId xmlns:a16="http://schemas.microsoft.com/office/drawing/2014/main" id="{5A2C8940-AF94-67D5-6CE6-68C9428ECE30}"/>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172;p21">
            <a:extLst>
              <a:ext uri="{FF2B5EF4-FFF2-40B4-BE49-F238E27FC236}">
                <a16:creationId xmlns:a16="http://schemas.microsoft.com/office/drawing/2014/main" id="{1AAECAA9-1437-0AD7-1DA5-ED4D6DC46A80}"/>
              </a:ext>
            </a:extLst>
          </p:cNvPr>
          <p:cNvGrpSpPr/>
          <p:nvPr/>
        </p:nvGrpSpPr>
        <p:grpSpPr>
          <a:xfrm flipH="1">
            <a:off x="6333399" y="714161"/>
            <a:ext cx="744001" cy="413322"/>
            <a:chOff x="315275" y="3124950"/>
            <a:chExt cx="658175" cy="365675"/>
          </a:xfrm>
        </p:grpSpPr>
        <p:sp>
          <p:nvSpPr>
            <p:cNvPr id="476" name="Google Shape;173;p21">
              <a:extLst>
                <a:ext uri="{FF2B5EF4-FFF2-40B4-BE49-F238E27FC236}">
                  <a16:creationId xmlns:a16="http://schemas.microsoft.com/office/drawing/2014/main" id="{C0728267-D093-6784-2CC4-970E7E214BA5}"/>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174;p21">
              <a:extLst>
                <a:ext uri="{FF2B5EF4-FFF2-40B4-BE49-F238E27FC236}">
                  <a16:creationId xmlns:a16="http://schemas.microsoft.com/office/drawing/2014/main" id="{5F7E061A-EA53-855E-4FC5-DAC13E83E33F}"/>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75;p21">
              <a:extLst>
                <a:ext uri="{FF2B5EF4-FFF2-40B4-BE49-F238E27FC236}">
                  <a16:creationId xmlns:a16="http://schemas.microsoft.com/office/drawing/2014/main" id="{64292070-E005-F1B7-7217-61CB685B167F}"/>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176;p21">
              <a:extLst>
                <a:ext uri="{FF2B5EF4-FFF2-40B4-BE49-F238E27FC236}">
                  <a16:creationId xmlns:a16="http://schemas.microsoft.com/office/drawing/2014/main" id="{74C3108C-7FD4-C90C-087E-EF8B456853B7}"/>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77;p21">
              <a:extLst>
                <a:ext uri="{FF2B5EF4-FFF2-40B4-BE49-F238E27FC236}">
                  <a16:creationId xmlns:a16="http://schemas.microsoft.com/office/drawing/2014/main" id="{EDE040C6-D9E8-935C-4E8F-8F8D394504CE}"/>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178;p21">
              <a:extLst>
                <a:ext uri="{FF2B5EF4-FFF2-40B4-BE49-F238E27FC236}">
                  <a16:creationId xmlns:a16="http://schemas.microsoft.com/office/drawing/2014/main" id="{CA53C9C0-18C0-2E95-CE13-27F4E702312B}"/>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08285660"/>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F1646C-A64C-C760-B5AA-7FCD8E9BAA26}"/>
              </a:ext>
            </a:extLst>
          </p:cNvPr>
          <p:cNvSpPr txBox="1"/>
          <p:nvPr/>
        </p:nvSpPr>
        <p:spPr>
          <a:xfrm>
            <a:off x="1894115" y="115533"/>
            <a:ext cx="4572000" cy="461665"/>
          </a:xfrm>
          <a:prstGeom prst="rect">
            <a:avLst/>
          </a:prstGeom>
          <a:noFill/>
        </p:spPr>
        <p:txBody>
          <a:bodyPr wrap="square">
            <a:spAutoFit/>
          </a:bodyPr>
          <a:lstStyle/>
          <a:p>
            <a:pPr algn="ctr" rtl="0">
              <a:spcBef>
                <a:spcPts val="0"/>
              </a:spcBef>
              <a:spcAft>
                <a:spcPts val="1200"/>
              </a:spcAft>
            </a:pPr>
            <a:r>
              <a:rPr lang="en-US" sz="2400" b="1" i="0" u="sng" strike="noStrike" dirty="0">
                <a:solidFill>
                  <a:schemeClr val="tx1"/>
                </a:solidFill>
                <a:effectLst>
                  <a:outerShdw blurRad="38100" dist="38100" dir="2700000" algn="tl">
                    <a:srgbClr val="000000">
                      <a:alpha val="43137"/>
                    </a:srgbClr>
                  </a:outerShdw>
                </a:effectLst>
                <a:latin typeface="Open Sans" panose="020B0606030504020204" pitchFamily="34" charset="0"/>
              </a:rPr>
              <a:t>Problem Description</a:t>
            </a:r>
            <a:endParaRPr lang="en-US" sz="2400" b="1" u="sng" dirty="0">
              <a:solidFill>
                <a:schemeClr val="tx1"/>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95116EE1-E08C-AEED-A613-C3610096E34C}"/>
              </a:ext>
            </a:extLst>
          </p:cNvPr>
          <p:cNvSpPr txBox="1"/>
          <p:nvPr/>
        </p:nvSpPr>
        <p:spPr>
          <a:xfrm>
            <a:off x="187779" y="711586"/>
            <a:ext cx="8425542" cy="4109330"/>
          </a:xfrm>
          <a:prstGeom prst="rect">
            <a:avLst/>
          </a:prstGeom>
          <a:noFill/>
        </p:spPr>
        <p:txBody>
          <a:bodyPr wrap="square">
            <a:spAutoFit/>
          </a:bodyPr>
          <a:lstStyle/>
          <a:p>
            <a:pPr marL="285750" indent="-285750" algn="just">
              <a:lnSpc>
                <a:spcPct val="150000"/>
              </a:lnSpc>
              <a:buFont typeface="Wingdings" panose="05000000000000000000" pitchFamily="2" charset="2"/>
              <a:buChar char="Ø"/>
            </a:pPr>
            <a:r>
              <a:rPr lang="en-US" sz="1600" dirty="0">
                <a:solidFill>
                  <a:schemeClr val="tx1"/>
                </a:solidFill>
                <a:latin typeface="+mn-lt"/>
              </a:rPr>
              <a:t>Understanding customer sentiment is crucial for improving customer satisfaction and loyalty in the competitive BFSI sector.</a:t>
            </a:r>
          </a:p>
          <a:p>
            <a:pPr marL="285750" indent="-285750" algn="just">
              <a:lnSpc>
                <a:spcPct val="150000"/>
              </a:lnSpc>
              <a:buFont typeface="Wingdings" panose="05000000000000000000" pitchFamily="2" charset="2"/>
              <a:buChar char="Ø"/>
            </a:pPr>
            <a:r>
              <a:rPr lang="en-US" sz="1600" dirty="0">
                <a:solidFill>
                  <a:schemeClr val="tx1"/>
                </a:solidFill>
                <a:latin typeface="+mn-lt"/>
              </a:rPr>
              <a:t>Bank call centers collect a large volume of customer interaction data, which holds valuable insights into customer sentiment towards bank products and services.</a:t>
            </a:r>
          </a:p>
          <a:p>
            <a:pPr marL="285750" indent="-285750" algn="just">
              <a:lnSpc>
                <a:spcPct val="150000"/>
              </a:lnSpc>
              <a:buFont typeface="Wingdings" panose="05000000000000000000" pitchFamily="2" charset="2"/>
              <a:buChar char="Ø"/>
            </a:pPr>
            <a:r>
              <a:rPr lang="en-US" sz="1600" dirty="0">
                <a:solidFill>
                  <a:schemeClr val="tx1"/>
                </a:solidFill>
                <a:latin typeface="+mn-lt"/>
              </a:rPr>
              <a:t>Manual review and categorization of call center interactions for sentiment analysis are time-consuming and inefficient.</a:t>
            </a:r>
          </a:p>
          <a:p>
            <a:pPr marL="285750" indent="-285750" algn="just">
              <a:lnSpc>
                <a:spcPct val="150000"/>
              </a:lnSpc>
              <a:buFont typeface="Wingdings" panose="05000000000000000000" pitchFamily="2" charset="2"/>
              <a:buChar char="Ø"/>
            </a:pPr>
            <a:r>
              <a:rPr lang="en-US" sz="1600" dirty="0">
                <a:solidFill>
                  <a:schemeClr val="tx1"/>
                </a:solidFill>
                <a:latin typeface="+mn-lt"/>
              </a:rPr>
              <a:t>There is a need for an automated sentiment analysis tool that can accurately categorize customer sentiments as neutral, negative, or positive based on transcribed call center conversations.</a:t>
            </a:r>
          </a:p>
          <a:p>
            <a:pPr marL="285750" indent="-285750" algn="just">
              <a:lnSpc>
                <a:spcPct val="150000"/>
              </a:lnSpc>
              <a:buFont typeface="Wingdings" panose="05000000000000000000" pitchFamily="2" charset="2"/>
              <a:buChar char="Ø"/>
            </a:pPr>
            <a:r>
              <a:rPr lang="en-US" sz="1600" dirty="0">
                <a:solidFill>
                  <a:schemeClr val="tx1"/>
                </a:solidFill>
                <a:latin typeface="+mn-lt"/>
              </a:rPr>
              <a:t>The development of such a tool would enable banks to efficiently analyze customer sentiment and make data-driven decisions to enhance customer satisfaction and loyalty.</a:t>
            </a:r>
          </a:p>
        </p:txBody>
      </p:sp>
    </p:spTree>
    <p:extLst>
      <p:ext uri="{BB962C8B-B14F-4D97-AF65-F5344CB8AC3E}">
        <p14:creationId xmlns:p14="http://schemas.microsoft.com/office/powerpoint/2010/main" val="371747241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50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500"/>
                                  </p:stCondLst>
                                  <p:childTnLst>
                                    <p:set>
                                      <p:cBhvr>
                                        <p:cTn id="18" dur="1" fill="hold">
                                          <p:stCondLst>
                                            <p:cond delay="0"/>
                                          </p:stCondLst>
                                        </p:cTn>
                                        <p:tgtEl>
                                          <p:spTgt spid="5">
                                            <p:txEl>
                                              <p:pRg st="1" end="1"/>
                                            </p:txEl>
                                          </p:spTgt>
                                        </p:tgtEl>
                                        <p:attrNameLst>
                                          <p:attrName>style.visibility</p:attrName>
                                        </p:attrNameLst>
                                      </p:cBhvr>
                                      <p:to>
                                        <p:strVal val="visible"/>
                                      </p:to>
                                    </p:set>
                                    <p:anim calcmode="lin" valueType="num">
                                      <p:cBhvr additive="base">
                                        <p:cTn id="19" dur="500" fill="hold"/>
                                        <p:tgtEl>
                                          <p:spTgt spid="5">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5">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500"/>
                                  </p:stCondLst>
                                  <p:childTnLst>
                                    <p:set>
                                      <p:cBhvr>
                                        <p:cTn id="24" dur="1" fill="hold">
                                          <p:stCondLst>
                                            <p:cond delay="0"/>
                                          </p:stCondLst>
                                        </p:cTn>
                                        <p:tgtEl>
                                          <p:spTgt spid="5">
                                            <p:txEl>
                                              <p:pRg st="2" end="2"/>
                                            </p:txEl>
                                          </p:spTgt>
                                        </p:tgtEl>
                                        <p:attrNameLst>
                                          <p:attrName>style.visibility</p:attrName>
                                        </p:attrNameLst>
                                      </p:cBhvr>
                                      <p:to>
                                        <p:strVal val="visible"/>
                                      </p:to>
                                    </p:set>
                                    <p:anim calcmode="lin" valueType="num">
                                      <p:cBhvr additive="base">
                                        <p:cTn id="25" dur="500" fill="hold"/>
                                        <p:tgtEl>
                                          <p:spTgt spid="5">
                                            <p:txEl>
                                              <p:pRg st="2" end="2"/>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500"/>
                                  </p:stCondLst>
                                  <p:childTnLst>
                                    <p:set>
                                      <p:cBhvr>
                                        <p:cTn id="30" dur="1" fill="hold">
                                          <p:stCondLst>
                                            <p:cond delay="0"/>
                                          </p:stCondLst>
                                        </p:cTn>
                                        <p:tgtEl>
                                          <p:spTgt spid="5">
                                            <p:txEl>
                                              <p:pRg st="3" end="3"/>
                                            </p:txEl>
                                          </p:spTgt>
                                        </p:tgtEl>
                                        <p:attrNameLst>
                                          <p:attrName>style.visibility</p:attrName>
                                        </p:attrNameLst>
                                      </p:cBhvr>
                                      <p:to>
                                        <p:strVal val="visible"/>
                                      </p:to>
                                    </p:set>
                                    <p:anim calcmode="lin" valueType="num">
                                      <p:cBhvr additive="base">
                                        <p:cTn id="31" dur="500" fill="hold"/>
                                        <p:tgtEl>
                                          <p:spTgt spid="5">
                                            <p:txEl>
                                              <p:pRg st="3" end="3"/>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5">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500"/>
                                  </p:stCondLst>
                                  <p:childTnLst>
                                    <p:set>
                                      <p:cBhvr>
                                        <p:cTn id="36" dur="1" fill="hold">
                                          <p:stCondLst>
                                            <p:cond delay="0"/>
                                          </p:stCondLst>
                                        </p:cTn>
                                        <p:tgtEl>
                                          <p:spTgt spid="5">
                                            <p:txEl>
                                              <p:pRg st="4" end="4"/>
                                            </p:txEl>
                                          </p:spTgt>
                                        </p:tgtEl>
                                        <p:attrNameLst>
                                          <p:attrName>style.visibility</p:attrName>
                                        </p:attrNameLst>
                                      </p:cBhvr>
                                      <p:to>
                                        <p:strVal val="visible"/>
                                      </p:to>
                                    </p:set>
                                    <p:anim calcmode="lin" valueType="num">
                                      <p:cBhvr additive="base">
                                        <p:cTn id="37" dur="500" fill="hold"/>
                                        <p:tgtEl>
                                          <p:spTgt spid="5">
                                            <p:txEl>
                                              <p:pRg st="4" end="4"/>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5">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DA1231-D89A-FF74-F08E-2A01347E0CA8}"/>
              </a:ext>
            </a:extLst>
          </p:cNvPr>
          <p:cNvSpPr txBox="1"/>
          <p:nvPr/>
        </p:nvSpPr>
        <p:spPr>
          <a:xfrm>
            <a:off x="1934935" y="300590"/>
            <a:ext cx="4572000" cy="523220"/>
          </a:xfrm>
          <a:prstGeom prst="rect">
            <a:avLst/>
          </a:prstGeom>
          <a:noFill/>
        </p:spPr>
        <p:txBody>
          <a:bodyPr wrap="square">
            <a:spAutoFit/>
          </a:bodyPr>
          <a:lstStyle/>
          <a:p>
            <a:pPr algn="ctr" rtl="0">
              <a:spcBef>
                <a:spcPts val="0"/>
              </a:spcBef>
              <a:spcAft>
                <a:spcPts val="1200"/>
              </a:spcAft>
            </a:pPr>
            <a:r>
              <a:rPr lang="en-US" sz="2800" b="1" i="0" u="sng" strike="noStrike" dirty="0">
                <a:solidFill>
                  <a:schemeClr val="tx1"/>
                </a:solidFill>
                <a:effectLst>
                  <a:outerShdw blurRad="38100" dist="38100" dir="2700000" algn="tl">
                    <a:srgbClr val="000000">
                      <a:alpha val="43137"/>
                    </a:srgbClr>
                  </a:outerShdw>
                </a:effectLst>
                <a:latin typeface="Open Sans" panose="020B0606030504020204" pitchFamily="34" charset="0"/>
              </a:rPr>
              <a:t>Objective</a:t>
            </a:r>
            <a:endParaRPr lang="en-US" sz="2800" b="1" u="sng" dirty="0">
              <a:solidFill>
                <a:schemeClr val="tx1"/>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A0BD6635-A62B-BF11-CE0A-AEF89998B936}"/>
              </a:ext>
            </a:extLst>
          </p:cNvPr>
          <p:cNvSpPr txBox="1"/>
          <p:nvPr/>
        </p:nvSpPr>
        <p:spPr>
          <a:xfrm>
            <a:off x="800099" y="1552682"/>
            <a:ext cx="7543801" cy="2262671"/>
          </a:xfrm>
          <a:prstGeom prst="rect">
            <a:avLst/>
          </a:prstGeom>
          <a:noFill/>
        </p:spPr>
        <p:txBody>
          <a:bodyPr wrap="square">
            <a:spAutoFit/>
          </a:bodyPr>
          <a:lstStyle/>
          <a:p>
            <a:pPr marL="285750" indent="-285750" algn="just">
              <a:lnSpc>
                <a:spcPct val="150000"/>
              </a:lnSpc>
              <a:buFont typeface="Wingdings" panose="05000000000000000000" pitchFamily="2" charset="2"/>
              <a:buChar char="Ø"/>
            </a:pPr>
            <a:r>
              <a:rPr lang="en-US" sz="1600" dirty="0">
                <a:solidFill>
                  <a:schemeClr val="tx1"/>
                </a:solidFill>
                <a:latin typeface="+mn-lt"/>
              </a:rPr>
              <a:t>Build a multiclass sentiment classification model specifically for a nationalized bank using call center transcribed dataset.</a:t>
            </a:r>
          </a:p>
          <a:p>
            <a:pPr algn="just">
              <a:lnSpc>
                <a:spcPct val="150000"/>
              </a:lnSpc>
            </a:pPr>
            <a:endParaRPr lang="en-US" sz="1600" dirty="0">
              <a:solidFill>
                <a:schemeClr val="tx1"/>
              </a:solidFill>
              <a:latin typeface="+mn-lt"/>
            </a:endParaRPr>
          </a:p>
          <a:p>
            <a:pPr marL="285750" indent="-285750" algn="just">
              <a:lnSpc>
                <a:spcPct val="150000"/>
              </a:lnSpc>
              <a:buFont typeface="Wingdings" panose="05000000000000000000" pitchFamily="2" charset="2"/>
              <a:buChar char="Ø"/>
            </a:pPr>
            <a:r>
              <a:rPr lang="en-US" sz="1600" dirty="0">
                <a:solidFill>
                  <a:schemeClr val="tx1"/>
                </a:solidFill>
                <a:latin typeface="+mn-lt"/>
              </a:rPr>
              <a:t>Provide the nationalized bank with a reliable tool to analyze and understand customer sentiments expressed in call center interactions, enabling them to make informed decisions and improve customer experience.</a:t>
            </a:r>
          </a:p>
        </p:txBody>
      </p:sp>
    </p:spTree>
    <p:extLst>
      <p:ext uri="{BB962C8B-B14F-4D97-AF65-F5344CB8AC3E}">
        <p14:creationId xmlns:p14="http://schemas.microsoft.com/office/powerpoint/2010/main" val="350932975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25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randombar(horizontal)">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25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randombar(horizontal)">
                                      <p:cBhvr>
                                        <p:cTn id="19"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616935-62D4-55E6-56DF-87C6D5EE6D3D}"/>
              </a:ext>
            </a:extLst>
          </p:cNvPr>
          <p:cNvSpPr txBox="1"/>
          <p:nvPr/>
        </p:nvSpPr>
        <p:spPr>
          <a:xfrm>
            <a:off x="2166258" y="205341"/>
            <a:ext cx="4572000" cy="523220"/>
          </a:xfrm>
          <a:prstGeom prst="rect">
            <a:avLst/>
          </a:prstGeom>
          <a:noFill/>
        </p:spPr>
        <p:txBody>
          <a:bodyPr wrap="square">
            <a:spAutoFit/>
          </a:bodyPr>
          <a:lstStyle/>
          <a:p>
            <a:pPr algn="ctr" rtl="0">
              <a:spcBef>
                <a:spcPts val="0"/>
              </a:spcBef>
              <a:spcAft>
                <a:spcPts val="1200"/>
              </a:spcAft>
            </a:pPr>
            <a:r>
              <a:rPr lang="en-US" sz="2800" b="1" i="0" u="sng" strike="noStrike" dirty="0">
                <a:solidFill>
                  <a:schemeClr val="tx1"/>
                </a:solidFill>
                <a:effectLst>
                  <a:outerShdw blurRad="38100" dist="38100" dir="2700000" algn="tl">
                    <a:srgbClr val="000000">
                      <a:alpha val="43137"/>
                    </a:srgbClr>
                  </a:outerShdw>
                </a:effectLst>
                <a:latin typeface="Open Sans" panose="020B0606030504020204" pitchFamily="34" charset="0"/>
              </a:rPr>
              <a:t>Dataset Description</a:t>
            </a:r>
            <a:endParaRPr lang="en-US" sz="2800" b="1" u="sng" dirty="0">
              <a:solidFill>
                <a:schemeClr val="tx1"/>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1EB3E465-AF53-6E38-B0BE-1EEF34168E27}"/>
              </a:ext>
            </a:extLst>
          </p:cNvPr>
          <p:cNvSpPr txBox="1"/>
          <p:nvPr/>
        </p:nvSpPr>
        <p:spPr>
          <a:xfrm>
            <a:off x="402060" y="967048"/>
            <a:ext cx="8303079" cy="1396729"/>
          </a:xfrm>
          <a:prstGeom prst="rect">
            <a:avLst/>
          </a:prstGeom>
          <a:noFill/>
        </p:spPr>
        <p:txBody>
          <a:bodyPr wrap="square">
            <a:spAutoFit/>
          </a:bodyPr>
          <a:lstStyle/>
          <a:p>
            <a:pPr indent="358775" algn="just">
              <a:lnSpc>
                <a:spcPct val="150000"/>
              </a:lnSpc>
              <a:spcAft>
                <a:spcPts val="800"/>
              </a:spcAft>
            </a:pPr>
            <a:r>
              <a:rPr lang="en-US" sz="1600" b="1" u="sng" dirty="0">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Disclaimer</a:t>
            </a:r>
            <a:r>
              <a:rPr lang="en-US" b="1" dirty="0">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 :</a:t>
            </a:r>
            <a:r>
              <a:rPr lang="en-US" dirty="0">
                <a:effectLst/>
                <a:latin typeface="Open Sans" panose="020B0606030504020204" pitchFamily="34" charset="0"/>
                <a:ea typeface="Open Sans" panose="020B0606030504020204" pitchFamily="34" charset="0"/>
                <a:cs typeface="Open Sans" panose="020B0606030504020204" pitchFamily="34" charset="0"/>
              </a:rPr>
              <a:t> Due to a non-disclosure agreement, specific details about the dataset of this particular bank cannot be disclosed. However, it is essential to note that the dataset utilized in this study consists of a collection of </a:t>
            </a:r>
            <a:r>
              <a:rPr lang="en-US" b="1" i="1" u="sng" dirty="0">
                <a:effectLst/>
                <a:latin typeface="Open Sans" panose="020B0606030504020204" pitchFamily="34" charset="0"/>
                <a:ea typeface="Open Sans" panose="020B0606030504020204" pitchFamily="34" charset="0"/>
                <a:cs typeface="Open Sans" panose="020B0606030504020204" pitchFamily="34" charset="0"/>
              </a:rPr>
              <a:t>812 transcribed call center conversations </a:t>
            </a:r>
            <a:r>
              <a:rPr lang="en-US" dirty="0">
                <a:effectLst/>
                <a:latin typeface="Open Sans" panose="020B0606030504020204" pitchFamily="34" charset="0"/>
                <a:ea typeface="Open Sans" panose="020B0606030504020204" pitchFamily="34" charset="0"/>
                <a:cs typeface="Open Sans" panose="020B0606030504020204" pitchFamily="34" charset="0"/>
              </a:rPr>
              <a:t>from a bank’s customer service interactions.</a:t>
            </a:r>
          </a:p>
        </p:txBody>
      </p:sp>
      <p:sp>
        <p:nvSpPr>
          <p:cNvPr id="4" name="TextBox 3">
            <a:extLst>
              <a:ext uri="{FF2B5EF4-FFF2-40B4-BE49-F238E27FC236}">
                <a16:creationId xmlns:a16="http://schemas.microsoft.com/office/drawing/2014/main" id="{D2A19781-4527-296B-42AE-54FB5D6131F3}"/>
              </a:ext>
            </a:extLst>
          </p:cNvPr>
          <p:cNvSpPr txBox="1"/>
          <p:nvPr/>
        </p:nvSpPr>
        <p:spPr>
          <a:xfrm>
            <a:off x="0" y="2381217"/>
            <a:ext cx="7396843" cy="381066"/>
          </a:xfrm>
          <a:prstGeom prst="rect">
            <a:avLst/>
          </a:prstGeom>
          <a:noFill/>
        </p:spPr>
        <p:txBody>
          <a:bodyPr wrap="square">
            <a:spAutoFit/>
          </a:bodyPr>
          <a:lstStyle/>
          <a:p>
            <a:pPr indent="358775" algn="just">
              <a:lnSpc>
                <a:spcPct val="150000"/>
              </a:lnSpc>
              <a:spcAft>
                <a:spcPts val="800"/>
              </a:spcAft>
            </a:pPr>
            <a:r>
              <a:rPr lang="en-US" dirty="0">
                <a:effectLst/>
                <a:latin typeface="Open Sans" panose="020B0606030504020204" pitchFamily="34" charset="0"/>
                <a:ea typeface="Open Sans" panose="020B0606030504020204" pitchFamily="34" charset="0"/>
                <a:cs typeface="Open Sans" panose="020B0606030504020204" pitchFamily="34" charset="0"/>
              </a:rPr>
              <a:t>Below is the snapshot of data used in the study.</a:t>
            </a:r>
          </a:p>
        </p:txBody>
      </p:sp>
      <p:pic>
        <p:nvPicPr>
          <p:cNvPr id="9" name="Picture 8">
            <a:extLst>
              <a:ext uri="{FF2B5EF4-FFF2-40B4-BE49-F238E27FC236}">
                <a16:creationId xmlns:a16="http://schemas.microsoft.com/office/drawing/2014/main" id="{A1063D82-0D52-D788-615B-10F20A89EE31}"/>
              </a:ext>
            </a:extLst>
          </p:cNvPr>
          <p:cNvPicPr>
            <a:picLocks noChangeAspect="1"/>
          </p:cNvPicPr>
          <p:nvPr/>
        </p:nvPicPr>
        <p:blipFill>
          <a:blip r:embed="rId2"/>
          <a:stretch>
            <a:fillRect/>
          </a:stretch>
        </p:blipFill>
        <p:spPr>
          <a:xfrm>
            <a:off x="402060" y="3030232"/>
            <a:ext cx="8397025" cy="1146220"/>
          </a:xfrm>
          <a:prstGeom prst="rect">
            <a:avLst/>
          </a:prstGeom>
        </p:spPr>
      </p:pic>
      <p:sp>
        <p:nvSpPr>
          <p:cNvPr id="10" name="TextBox 9">
            <a:extLst>
              <a:ext uri="{FF2B5EF4-FFF2-40B4-BE49-F238E27FC236}">
                <a16:creationId xmlns:a16="http://schemas.microsoft.com/office/drawing/2014/main" id="{FC47F466-5151-4C70-6EDF-11CFCE05370F}"/>
              </a:ext>
            </a:extLst>
          </p:cNvPr>
          <p:cNvSpPr txBox="1"/>
          <p:nvPr/>
        </p:nvSpPr>
        <p:spPr>
          <a:xfrm>
            <a:off x="2694214" y="4335236"/>
            <a:ext cx="3314700" cy="307777"/>
          </a:xfrm>
          <a:prstGeom prst="rect">
            <a:avLst/>
          </a:prstGeom>
          <a:noFill/>
        </p:spPr>
        <p:txBody>
          <a:bodyPr wrap="square" rtlCol="0">
            <a:spAutoFit/>
          </a:bodyPr>
          <a:lstStyle/>
          <a:p>
            <a:pPr algn="ctr"/>
            <a:r>
              <a:rPr lang="en-IN" b="1" dirty="0">
                <a:solidFill>
                  <a:schemeClr val="tx1"/>
                </a:solidFill>
              </a:rPr>
              <a:t>Figure : Dataset used in the Study</a:t>
            </a:r>
            <a:endParaRPr lang="en-US" b="1" dirty="0">
              <a:solidFill>
                <a:schemeClr val="tx1"/>
              </a:solidFill>
            </a:endParaRPr>
          </a:p>
        </p:txBody>
      </p:sp>
    </p:spTree>
    <p:extLst>
      <p:ext uri="{BB962C8B-B14F-4D97-AF65-F5344CB8AC3E}">
        <p14:creationId xmlns:p14="http://schemas.microsoft.com/office/powerpoint/2010/main" val="2816736310"/>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A5AF0CA-5C9D-9320-7AD2-EB9AEAD2B28D}"/>
              </a:ext>
            </a:extLst>
          </p:cNvPr>
          <p:cNvGrpSpPr/>
          <p:nvPr/>
        </p:nvGrpSpPr>
        <p:grpSpPr>
          <a:xfrm>
            <a:off x="932182" y="1698152"/>
            <a:ext cx="7495850" cy="1649404"/>
            <a:chOff x="1310995" y="1904665"/>
            <a:chExt cx="9570010" cy="2780579"/>
          </a:xfrm>
          <a:gradFill flip="none" rotWithShape="1">
            <a:gsLst>
              <a:gs pos="55000">
                <a:srgbClr val="92D050"/>
              </a:gs>
              <a:gs pos="30000">
                <a:schemeClr val="bg2">
                  <a:lumMod val="75000"/>
                </a:schemeClr>
              </a:gs>
              <a:gs pos="79000">
                <a:srgbClr val="FFC000"/>
              </a:gs>
              <a:gs pos="100000">
                <a:srgbClr val="FF0000"/>
              </a:gs>
              <a:gs pos="0">
                <a:srgbClr val="FFFF00"/>
              </a:gs>
            </a:gsLst>
            <a:lin ang="0" scaled="1"/>
            <a:tileRect/>
          </a:gradFill>
        </p:grpSpPr>
        <p:sp>
          <p:nvSpPr>
            <p:cNvPr id="5" name="Shape">
              <a:extLst>
                <a:ext uri="{FF2B5EF4-FFF2-40B4-BE49-F238E27FC236}">
                  <a16:creationId xmlns:a16="http://schemas.microsoft.com/office/drawing/2014/main" id="{AAD38535-1557-2BBC-E68D-3CD6391E08EE}"/>
                </a:ext>
              </a:extLst>
            </p:cNvPr>
            <p:cNvSpPr/>
            <p:nvPr/>
          </p:nvSpPr>
          <p:spPr>
            <a:xfrm>
              <a:off x="6817084" y="1904667"/>
              <a:ext cx="4063921" cy="2681044"/>
            </a:xfrm>
            <a:custGeom>
              <a:avLst/>
              <a:gdLst/>
              <a:ahLst/>
              <a:cxnLst>
                <a:cxn ang="0">
                  <a:pos x="wd2" y="hd2"/>
                </a:cxn>
                <a:cxn ang="5400000">
                  <a:pos x="wd2" y="hd2"/>
                </a:cxn>
                <a:cxn ang="10800000">
                  <a:pos x="wd2" y="hd2"/>
                </a:cxn>
                <a:cxn ang="16200000">
                  <a:pos x="wd2" y="hd2"/>
                </a:cxn>
              </a:cxnLst>
              <a:rect l="0" t="0" r="r" b="b"/>
              <a:pathLst>
                <a:path w="21600" h="21600" extrusionOk="0">
                  <a:moveTo>
                    <a:pt x="19169" y="17"/>
                  </a:moveTo>
                  <a:lnTo>
                    <a:pt x="12865" y="17"/>
                  </a:lnTo>
                  <a:cubicBezTo>
                    <a:pt x="11537" y="17"/>
                    <a:pt x="10457" y="1655"/>
                    <a:pt x="10457" y="3668"/>
                  </a:cubicBezTo>
                  <a:lnTo>
                    <a:pt x="10457" y="4334"/>
                  </a:lnTo>
                  <a:cubicBezTo>
                    <a:pt x="10119" y="4385"/>
                    <a:pt x="9860" y="4811"/>
                    <a:pt x="9860" y="5323"/>
                  </a:cubicBezTo>
                  <a:cubicBezTo>
                    <a:pt x="9860" y="5869"/>
                    <a:pt x="10153" y="6330"/>
                    <a:pt x="10524" y="6330"/>
                  </a:cubicBezTo>
                  <a:cubicBezTo>
                    <a:pt x="10884" y="6330"/>
                    <a:pt x="11188" y="5886"/>
                    <a:pt x="11188" y="5323"/>
                  </a:cubicBezTo>
                  <a:cubicBezTo>
                    <a:pt x="11188" y="4880"/>
                    <a:pt x="10997" y="4504"/>
                    <a:pt x="10727" y="4368"/>
                  </a:cubicBezTo>
                  <a:lnTo>
                    <a:pt x="10727" y="3651"/>
                  </a:lnTo>
                  <a:cubicBezTo>
                    <a:pt x="10727" y="1860"/>
                    <a:pt x="11695" y="392"/>
                    <a:pt x="12877" y="392"/>
                  </a:cubicBezTo>
                  <a:lnTo>
                    <a:pt x="19180" y="392"/>
                  </a:lnTo>
                  <a:cubicBezTo>
                    <a:pt x="20362" y="392"/>
                    <a:pt x="21330" y="1860"/>
                    <a:pt x="21330" y="3651"/>
                  </a:cubicBezTo>
                  <a:lnTo>
                    <a:pt x="21330" y="17949"/>
                  </a:lnTo>
                  <a:cubicBezTo>
                    <a:pt x="21330" y="19740"/>
                    <a:pt x="20362" y="21208"/>
                    <a:pt x="19180" y="21208"/>
                  </a:cubicBezTo>
                  <a:lnTo>
                    <a:pt x="14903" y="21208"/>
                  </a:lnTo>
                  <a:cubicBezTo>
                    <a:pt x="14025" y="21208"/>
                    <a:pt x="13237" y="20406"/>
                    <a:pt x="12910" y="19160"/>
                  </a:cubicBezTo>
                  <a:lnTo>
                    <a:pt x="8464" y="2303"/>
                  </a:lnTo>
                  <a:cubicBezTo>
                    <a:pt x="8093" y="904"/>
                    <a:pt x="7215" y="0"/>
                    <a:pt x="6224" y="0"/>
                  </a:cubicBezTo>
                  <a:lnTo>
                    <a:pt x="2938" y="0"/>
                  </a:lnTo>
                  <a:cubicBezTo>
                    <a:pt x="1610" y="0"/>
                    <a:pt x="529" y="1638"/>
                    <a:pt x="529" y="3651"/>
                  </a:cubicBezTo>
                  <a:lnTo>
                    <a:pt x="529" y="4334"/>
                  </a:lnTo>
                  <a:cubicBezTo>
                    <a:pt x="225" y="4419"/>
                    <a:pt x="0" y="4828"/>
                    <a:pt x="0" y="5323"/>
                  </a:cubicBezTo>
                  <a:cubicBezTo>
                    <a:pt x="0" y="5869"/>
                    <a:pt x="293" y="6330"/>
                    <a:pt x="664" y="6330"/>
                  </a:cubicBezTo>
                  <a:cubicBezTo>
                    <a:pt x="1036" y="6330"/>
                    <a:pt x="1328" y="5886"/>
                    <a:pt x="1328" y="5323"/>
                  </a:cubicBezTo>
                  <a:cubicBezTo>
                    <a:pt x="1328" y="4845"/>
                    <a:pt x="1103" y="4436"/>
                    <a:pt x="799" y="4334"/>
                  </a:cubicBezTo>
                  <a:lnTo>
                    <a:pt x="799" y="3651"/>
                  </a:lnTo>
                  <a:cubicBezTo>
                    <a:pt x="799" y="1860"/>
                    <a:pt x="1767" y="392"/>
                    <a:pt x="2949" y="392"/>
                  </a:cubicBezTo>
                  <a:lnTo>
                    <a:pt x="6236" y="392"/>
                  </a:lnTo>
                  <a:cubicBezTo>
                    <a:pt x="7114" y="392"/>
                    <a:pt x="7902" y="1194"/>
                    <a:pt x="8228" y="2440"/>
                  </a:cubicBezTo>
                  <a:lnTo>
                    <a:pt x="12674" y="19297"/>
                  </a:lnTo>
                  <a:cubicBezTo>
                    <a:pt x="13046" y="20696"/>
                    <a:pt x="13923" y="21600"/>
                    <a:pt x="14914" y="21600"/>
                  </a:cubicBezTo>
                  <a:lnTo>
                    <a:pt x="19191" y="21600"/>
                  </a:lnTo>
                  <a:cubicBezTo>
                    <a:pt x="20519" y="21600"/>
                    <a:pt x="21600" y="19962"/>
                    <a:pt x="21600" y="17949"/>
                  </a:cubicBezTo>
                  <a:lnTo>
                    <a:pt x="21600" y="3668"/>
                  </a:lnTo>
                  <a:cubicBezTo>
                    <a:pt x="21577" y="1655"/>
                    <a:pt x="20497" y="17"/>
                    <a:pt x="19169" y="17"/>
                  </a:cubicBezTo>
                  <a:close/>
                  <a:moveTo>
                    <a:pt x="10119" y="5340"/>
                  </a:moveTo>
                  <a:cubicBezTo>
                    <a:pt x="10119" y="5033"/>
                    <a:pt x="10265" y="4794"/>
                    <a:pt x="10457" y="4743"/>
                  </a:cubicBezTo>
                  <a:cubicBezTo>
                    <a:pt x="10479" y="4743"/>
                    <a:pt x="10490" y="4726"/>
                    <a:pt x="10513" y="4726"/>
                  </a:cubicBezTo>
                  <a:cubicBezTo>
                    <a:pt x="10592" y="4726"/>
                    <a:pt x="10659" y="4760"/>
                    <a:pt x="10716" y="4811"/>
                  </a:cubicBezTo>
                  <a:cubicBezTo>
                    <a:pt x="10828" y="4914"/>
                    <a:pt x="10907" y="5101"/>
                    <a:pt x="10907" y="5323"/>
                  </a:cubicBezTo>
                  <a:cubicBezTo>
                    <a:pt x="10907" y="5647"/>
                    <a:pt x="10727" y="5920"/>
                    <a:pt x="10513" y="5920"/>
                  </a:cubicBezTo>
                  <a:cubicBezTo>
                    <a:pt x="10299" y="5937"/>
                    <a:pt x="10119" y="5664"/>
                    <a:pt x="10119" y="5340"/>
                  </a:cubicBezTo>
                  <a:close/>
                  <a:moveTo>
                    <a:pt x="248" y="5340"/>
                  </a:moveTo>
                  <a:cubicBezTo>
                    <a:pt x="248" y="5084"/>
                    <a:pt x="360" y="4863"/>
                    <a:pt x="518" y="4777"/>
                  </a:cubicBezTo>
                  <a:cubicBezTo>
                    <a:pt x="563" y="4760"/>
                    <a:pt x="608" y="4743"/>
                    <a:pt x="653" y="4743"/>
                  </a:cubicBezTo>
                  <a:cubicBezTo>
                    <a:pt x="698" y="4743"/>
                    <a:pt x="743" y="4760"/>
                    <a:pt x="788" y="4777"/>
                  </a:cubicBezTo>
                  <a:cubicBezTo>
                    <a:pt x="945" y="4863"/>
                    <a:pt x="1058" y="5084"/>
                    <a:pt x="1058" y="5340"/>
                  </a:cubicBezTo>
                  <a:cubicBezTo>
                    <a:pt x="1058" y="5664"/>
                    <a:pt x="878" y="5937"/>
                    <a:pt x="664" y="5937"/>
                  </a:cubicBezTo>
                  <a:cubicBezTo>
                    <a:pt x="450" y="5937"/>
                    <a:pt x="248" y="5664"/>
                    <a:pt x="248" y="5340"/>
                  </a:cubicBezTo>
                  <a:close/>
                </a:path>
              </a:pathLst>
            </a:custGeom>
            <a:grp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defRPr>
              </a:pPr>
              <a:endParaRPr sz="1200"/>
            </a:p>
          </p:txBody>
        </p:sp>
        <p:sp>
          <p:nvSpPr>
            <p:cNvPr id="6" name="Shape">
              <a:extLst>
                <a:ext uri="{FF2B5EF4-FFF2-40B4-BE49-F238E27FC236}">
                  <a16:creationId xmlns:a16="http://schemas.microsoft.com/office/drawing/2014/main" id="{F9310102-FBEF-EB71-62BC-4702302F4CE4}"/>
                </a:ext>
              </a:extLst>
            </p:cNvPr>
            <p:cNvSpPr/>
            <p:nvPr/>
          </p:nvSpPr>
          <p:spPr>
            <a:xfrm>
              <a:off x="1310995" y="1904665"/>
              <a:ext cx="4127453" cy="2780579"/>
            </a:xfrm>
            <a:custGeom>
              <a:avLst/>
              <a:gdLst/>
              <a:ahLst/>
              <a:cxnLst>
                <a:cxn ang="0">
                  <a:pos x="wd2" y="hd2"/>
                </a:cxn>
                <a:cxn ang="5400000">
                  <a:pos x="wd2" y="hd2"/>
                </a:cxn>
                <a:cxn ang="10800000">
                  <a:pos x="wd2" y="hd2"/>
                </a:cxn>
                <a:cxn ang="16200000">
                  <a:pos x="wd2" y="hd2"/>
                </a:cxn>
              </a:cxnLst>
              <a:rect l="0" t="0" r="r" b="b"/>
              <a:pathLst>
                <a:path w="21600" h="21600" extrusionOk="0">
                  <a:moveTo>
                    <a:pt x="20946" y="19675"/>
                  </a:moveTo>
                  <a:cubicBezTo>
                    <a:pt x="20636" y="19675"/>
                    <a:pt x="20370" y="20004"/>
                    <a:pt x="20303" y="20448"/>
                  </a:cubicBezTo>
                  <a:lnTo>
                    <a:pt x="14152" y="20448"/>
                  </a:lnTo>
                  <a:cubicBezTo>
                    <a:pt x="13288" y="20448"/>
                    <a:pt x="12512" y="19675"/>
                    <a:pt x="12191" y="18474"/>
                  </a:cubicBezTo>
                  <a:lnTo>
                    <a:pt x="7813" y="2221"/>
                  </a:lnTo>
                  <a:cubicBezTo>
                    <a:pt x="7448" y="872"/>
                    <a:pt x="6583" y="0"/>
                    <a:pt x="5608" y="0"/>
                  </a:cubicBezTo>
                  <a:lnTo>
                    <a:pt x="2372" y="0"/>
                  </a:lnTo>
                  <a:cubicBezTo>
                    <a:pt x="1064" y="0"/>
                    <a:pt x="0" y="1579"/>
                    <a:pt x="0" y="3520"/>
                  </a:cubicBezTo>
                  <a:lnTo>
                    <a:pt x="0" y="17306"/>
                  </a:lnTo>
                  <a:cubicBezTo>
                    <a:pt x="0" y="19248"/>
                    <a:pt x="1064" y="20827"/>
                    <a:pt x="2372" y="20827"/>
                  </a:cubicBezTo>
                  <a:lnTo>
                    <a:pt x="10540" y="20827"/>
                  </a:lnTo>
                  <a:cubicBezTo>
                    <a:pt x="10595" y="21271"/>
                    <a:pt x="10861" y="21600"/>
                    <a:pt x="11182" y="21600"/>
                  </a:cubicBezTo>
                  <a:cubicBezTo>
                    <a:pt x="11537" y="21600"/>
                    <a:pt x="11836" y="21172"/>
                    <a:pt x="11836" y="20629"/>
                  </a:cubicBezTo>
                  <a:cubicBezTo>
                    <a:pt x="11836" y="20087"/>
                    <a:pt x="11548" y="19659"/>
                    <a:pt x="11182" y="19659"/>
                  </a:cubicBezTo>
                  <a:cubicBezTo>
                    <a:pt x="10872" y="19659"/>
                    <a:pt x="10606" y="19988"/>
                    <a:pt x="10540" y="20432"/>
                  </a:cubicBezTo>
                  <a:lnTo>
                    <a:pt x="2372" y="20432"/>
                  </a:lnTo>
                  <a:cubicBezTo>
                    <a:pt x="1208" y="20432"/>
                    <a:pt x="255" y="19017"/>
                    <a:pt x="255" y="17290"/>
                  </a:cubicBezTo>
                  <a:lnTo>
                    <a:pt x="255" y="3520"/>
                  </a:lnTo>
                  <a:cubicBezTo>
                    <a:pt x="255" y="1793"/>
                    <a:pt x="1208" y="378"/>
                    <a:pt x="2372" y="378"/>
                  </a:cubicBezTo>
                  <a:lnTo>
                    <a:pt x="5608" y="378"/>
                  </a:lnTo>
                  <a:cubicBezTo>
                    <a:pt x="6472" y="378"/>
                    <a:pt x="7248" y="1152"/>
                    <a:pt x="7569" y="2352"/>
                  </a:cubicBezTo>
                  <a:lnTo>
                    <a:pt x="11947" y="18606"/>
                  </a:lnTo>
                  <a:cubicBezTo>
                    <a:pt x="12313" y="19955"/>
                    <a:pt x="13177" y="20827"/>
                    <a:pt x="14152" y="20827"/>
                  </a:cubicBezTo>
                  <a:lnTo>
                    <a:pt x="20303" y="20827"/>
                  </a:lnTo>
                  <a:cubicBezTo>
                    <a:pt x="20359" y="21271"/>
                    <a:pt x="20625" y="21600"/>
                    <a:pt x="20946" y="21600"/>
                  </a:cubicBezTo>
                  <a:cubicBezTo>
                    <a:pt x="21301" y="21600"/>
                    <a:pt x="21600" y="21172"/>
                    <a:pt x="21600" y="20629"/>
                  </a:cubicBezTo>
                  <a:cubicBezTo>
                    <a:pt x="21600" y="20087"/>
                    <a:pt x="21301" y="19675"/>
                    <a:pt x="20946" y="19675"/>
                  </a:cubicBezTo>
                  <a:close/>
                  <a:moveTo>
                    <a:pt x="10783" y="20646"/>
                  </a:moveTo>
                  <a:cubicBezTo>
                    <a:pt x="10783" y="20580"/>
                    <a:pt x="10794" y="20514"/>
                    <a:pt x="10806" y="20448"/>
                  </a:cubicBezTo>
                  <a:cubicBezTo>
                    <a:pt x="10861" y="20218"/>
                    <a:pt x="11005" y="20054"/>
                    <a:pt x="11171" y="20054"/>
                  </a:cubicBezTo>
                  <a:cubicBezTo>
                    <a:pt x="11382" y="20054"/>
                    <a:pt x="11559" y="20317"/>
                    <a:pt x="11559" y="20629"/>
                  </a:cubicBezTo>
                  <a:cubicBezTo>
                    <a:pt x="11559" y="20942"/>
                    <a:pt x="11382" y="21205"/>
                    <a:pt x="11171" y="21205"/>
                  </a:cubicBezTo>
                  <a:cubicBezTo>
                    <a:pt x="11005" y="21205"/>
                    <a:pt x="10861" y="21041"/>
                    <a:pt x="10806" y="20810"/>
                  </a:cubicBezTo>
                  <a:cubicBezTo>
                    <a:pt x="10794" y="20777"/>
                    <a:pt x="10783" y="20712"/>
                    <a:pt x="10783" y="20646"/>
                  </a:cubicBezTo>
                  <a:close/>
                  <a:moveTo>
                    <a:pt x="20946" y="21222"/>
                  </a:moveTo>
                  <a:cubicBezTo>
                    <a:pt x="20780" y="21222"/>
                    <a:pt x="20636" y="21057"/>
                    <a:pt x="20580" y="20827"/>
                  </a:cubicBezTo>
                  <a:cubicBezTo>
                    <a:pt x="20569" y="20761"/>
                    <a:pt x="20558" y="20695"/>
                    <a:pt x="20558" y="20629"/>
                  </a:cubicBezTo>
                  <a:cubicBezTo>
                    <a:pt x="20558" y="20564"/>
                    <a:pt x="20569" y="20498"/>
                    <a:pt x="20580" y="20432"/>
                  </a:cubicBezTo>
                  <a:cubicBezTo>
                    <a:pt x="20636" y="20202"/>
                    <a:pt x="20780" y="20037"/>
                    <a:pt x="20946" y="20037"/>
                  </a:cubicBezTo>
                  <a:cubicBezTo>
                    <a:pt x="21157" y="20037"/>
                    <a:pt x="21334" y="20300"/>
                    <a:pt x="21334" y="20613"/>
                  </a:cubicBezTo>
                  <a:cubicBezTo>
                    <a:pt x="21334" y="20926"/>
                    <a:pt x="21157" y="21222"/>
                    <a:pt x="20946" y="21222"/>
                  </a:cubicBezTo>
                  <a:close/>
                </a:path>
              </a:pathLst>
            </a:custGeom>
            <a:grp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defRPr>
              </a:pPr>
              <a:endParaRPr sz="1200"/>
            </a:p>
          </p:txBody>
        </p:sp>
        <p:sp>
          <p:nvSpPr>
            <p:cNvPr id="7" name="Shape">
              <a:extLst>
                <a:ext uri="{FF2B5EF4-FFF2-40B4-BE49-F238E27FC236}">
                  <a16:creationId xmlns:a16="http://schemas.microsoft.com/office/drawing/2014/main" id="{ACB802A8-81A3-5AF6-2FF8-C7202327770B}"/>
                </a:ext>
              </a:extLst>
            </p:cNvPr>
            <p:cNvSpPr/>
            <p:nvPr/>
          </p:nvSpPr>
          <p:spPr>
            <a:xfrm>
              <a:off x="3068707" y="1904667"/>
              <a:ext cx="4229106" cy="2780576"/>
            </a:xfrm>
            <a:custGeom>
              <a:avLst/>
              <a:gdLst/>
              <a:ahLst/>
              <a:cxnLst>
                <a:cxn ang="0">
                  <a:pos x="wd2" y="hd2"/>
                </a:cxn>
                <a:cxn ang="5400000">
                  <a:pos x="wd2" y="hd2"/>
                </a:cxn>
                <a:cxn ang="10800000">
                  <a:pos x="wd2" y="hd2"/>
                </a:cxn>
                <a:cxn ang="16200000">
                  <a:pos x="wd2" y="hd2"/>
                </a:cxn>
              </a:cxnLst>
              <a:rect l="0" t="0" r="r" b="b"/>
              <a:pathLst>
                <a:path w="21600" h="21600" extrusionOk="0">
                  <a:moveTo>
                    <a:pt x="20951" y="19675"/>
                  </a:moveTo>
                  <a:cubicBezTo>
                    <a:pt x="20648" y="19675"/>
                    <a:pt x="20389" y="20004"/>
                    <a:pt x="20324" y="20448"/>
                  </a:cubicBezTo>
                  <a:lnTo>
                    <a:pt x="14321" y="20448"/>
                  </a:lnTo>
                  <a:cubicBezTo>
                    <a:pt x="13477" y="20448"/>
                    <a:pt x="12720" y="19675"/>
                    <a:pt x="12406" y="18474"/>
                  </a:cubicBezTo>
                  <a:lnTo>
                    <a:pt x="8134" y="2221"/>
                  </a:lnTo>
                  <a:cubicBezTo>
                    <a:pt x="7777" y="872"/>
                    <a:pt x="6933" y="0"/>
                    <a:pt x="5981" y="0"/>
                  </a:cubicBezTo>
                  <a:lnTo>
                    <a:pt x="2823" y="0"/>
                  </a:lnTo>
                  <a:cubicBezTo>
                    <a:pt x="1547" y="0"/>
                    <a:pt x="508" y="1579"/>
                    <a:pt x="508" y="3520"/>
                  </a:cubicBezTo>
                  <a:lnTo>
                    <a:pt x="508" y="4179"/>
                  </a:lnTo>
                  <a:cubicBezTo>
                    <a:pt x="216" y="4261"/>
                    <a:pt x="0" y="4656"/>
                    <a:pt x="0" y="5133"/>
                  </a:cubicBezTo>
                  <a:cubicBezTo>
                    <a:pt x="0" y="5659"/>
                    <a:pt x="281" y="6103"/>
                    <a:pt x="638" y="6103"/>
                  </a:cubicBezTo>
                  <a:cubicBezTo>
                    <a:pt x="984" y="6103"/>
                    <a:pt x="1276" y="5676"/>
                    <a:pt x="1276" y="5133"/>
                  </a:cubicBezTo>
                  <a:cubicBezTo>
                    <a:pt x="1276" y="4672"/>
                    <a:pt x="1060" y="4277"/>
                    <a:pt x="768" y="4179"/>
                  </a:cubicBezTo>
                  <a:lnTo>
                    <a:pt x="768" y="3520"/>
                  </a:lnTo>
                  <a:cubicBezTo>
                    <a:pt x="768" y="1793"/>
                    <a:pt x="1698" y="378"/>
                    <a:pt x="2834" y="378"/>
                  </a:cubicBezTo>
                  <a:lnTo>
                    <a:pt x="5992" y="378"/>
                  </a:lnTo>
                  <a:cubicBezTo>
                    <a:pt x="6836" y="378"/>
                    <a:pt x="7593" y="1152"/>
                    <a:pt x="7907" y="2352"/>
                  </a:cubicBezTo>
                  <a:lnTo>
                    <a:pt x="12179" y="18606"/>
                  </a:lnTo>
                  <a:cubicBezTo>
                    <a:pt x="12536" y="19955"/>
                    <a:pt x="13380" y="20827"/>
                    <a:pt x="14331" y="20827"/>
                  </a:cubicBezTo>
                  <a:lnTo>
                    <a:pt x="20334" y="20827"/>
                  </a:lnTo>
                  <a:cubicBezTo>
                    <a:pt x="20389" y="21271"/>
                    <a:pt x="20648" y="21600"/>
                    <a:pt x="20962" y="21600"/>
                  </a:cubicBezTo>
                  <a:cubicBezTo>
                    <a:pt x="21308" y="21600"/>
                    <a:pt x="21600" y="21172"/>
                    <a:pt x="21600" y="20629"/>
                  </a:cubicBezTo>
                  <a:cubicBezTo>
                    <a:pt x="21600" y="20087"/>
                    <a:pt x="21297" y="19675"/>
                    <a:pt x="20951" y="19675"/>
                  </a:cubicBezTo>
                  <a:close/>
                  <a:moveTo>
                    <a:pt x="638" y="5708"/>
                  </a:moveTo>
                  <a:cubicBezTo>
                    <a:pt x="433" y="5708"/>
                    <a:pt x="260" y="5445"/>
                    <a:pt x="260" y="5133"/>
                  </a:cubicBezTo>
                  <a:cubicBezTo>
                    <a:pt x="260" y="4886"/>
                    <a:pt x="368" y="4672"/>
                    <a:pt x="519" y="4590"/>
                  </a:cubicBezTo>
                  <a:cubicBezTo>
                    <a:pt x="562" y="4573"/>
                    <a:pt x="606" y="4557"/>
                    <a:pt x="649" y="4557"/>
                  </a:cubicBezTo>
                  <a:cubicBezTo>
                    <a:pt x="692" y="4557"/>
                    <a:pt x="736" y="4573"/>
                    <a:pt x="779" y="4590"/>
                  </a:cubicBezTo>
                  <a:cubicBezTo>
                    <a:pt x="930" y="4672"/>
                    <a:pt x="1038" y="4886"/>
                    <a:pt x="1038" y="5133"/>
                  </a:cubicBezTo>
                  <a:cubicBezTo>
                    <a:pt x="1017" y="5445"/>
                    <a:pt x="844" y="5708"/>
                    <a:pt x="638" y="5708"/>
                  </a:cubicBezTo>
                  <a:close/>
                  <a:moveTo>
                    <a:pt x="20594" y="20827"/>
                  </a:moveTo>
                  <a:cubicBezTo>
                    <a:pt x="20583" y="20761"/>
                    <a:pt x="20572" y="20695"/>
                    <a:pt x="20572" y="20629"/>
                  </a:cubicBezTo>
                  <a:cubicBezTo>
                    <a:pt x="20572" y="20564"/>
                    <a:pt x="20583" y="20498"/>
                    <a:pt x="20594" y="20432"/>
                  </a:cubicBezTo>
                  <a:cubicBezTo>
                    <a:pt x="20648" y="20202"/>
                    <a:pt x="20789" y="20037"/>
                    <a:pt x="20951" y="20037"/>
                  </a:cubicBezTo>
                  <a:cubicBezTo>
                    <a:pt x="21157" y="20037"/>
                    <a:pt x="21330" y="20300"/>
                    <a:pt x="21330" y="20613"/>
                  </a:cubicBezTo>
                  <a:cubicBezTo>
                    <a:pt x="21330" y="20926"/>
                    <a:pt x="21157" y="21189"/>
                    <a:pt x="20951" y="21189"/>
                  </a:cubicBezTo>
                  <a:cubicBezTo>
                    <a:pt x="20789" y="21222"/>
                    <a:pt x="20648" y="21057"/>
                    <a:pt x="20594" y="20827"/>
                  </a:cubicBezTo>
                  <a:close/>
                </a:path>
              </a:pathLst>
            </a:custGeom>
            <a:grp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defRPr>
              </a:pPr>
              <a:endParaRPr sz="1200" dirty="0"/>
            </a:p>
          </p:txBody>
        </p:sp>
        <p:sp>
          <p:nvSpPr>
            <p:cNvPr id="8" name="Shape">
              <a:extLst>
                <a:ext uri="{FF2B5EF4-FFF2-40B4-BE49-F238E27FC236}">
                  <a16:creationId xmlns:a16="http://schemas.microsoft.com/office/drawing/2014/main" id="{D1FBC4A4-155F-FA9F-8D5B-B6A89479B8C8}"/>
                </a:ext>
              </a:extLst>
            </p:cNvPr>
            <p:cNvSpPr/>
            <p:nvPr/>
          </p:nvSpPr>
          <p:spPr>
            <a:xfrm>
              <a:off x="4953484" y="1904667"/>
              <a:ext cx="4229106" cy="2780576"/>
            </a:xfrm>
            <a:custGeom>
              <a:avLst/>
              <a:gdLst/>
              <a:ahLst/>
              <a:cxnLst>
                <a:cxn ang="0">
                  <a:pos x="wd2" y="hd2"/>
                </a:cxn>
                <a:cxn ang="5400000">
                  <a:pos x="wd2" y="hd2"/>
                </a:cxn>
                <a:cxn ang="10800000">
                  <a:pos x="wd2" y="hd2"/>
                </a:cxn>
                <a:cxn ang="16200000">
                  <a:pos x="wd2" y="hd2"/>
                </a:cxn>
              </a:cxnLst>
              <a:rect l="0" t="0" r="r" b="b"/>
              <a:pathLst>
                <a:path w="21600" h="21600" extrusionOk="0">
                  <a:moveTo>
                    <a:pt x="20951" y="19675"/>
                  </a:moveTo>
                  <a:cubicBezTo>
                    <a:pt x="20648" y="19675"/>
                    <a:pt x="20389" y="20004"/>
                    <a:pt x="20324" y="20448"/>
                  </a:cubicBezTo>
                  <a:lnTo>
                    <a:pt x="14321" y="20448"/>
                  </a:lnTo>
                  <a:cubicBezTo>
                    <a:pt x="13477" y="20448"/>
                    <a:pt x="12720" y="19675"/>
                    <a:pt x="12406" y="18474"/>
                  </a:cubicBezTo>
                  <a:lnTo>
                    <a:pt x="8134" y="2221"/>
                  </a:lnTo>
                  <a:cubicBezTo>
                    <a:pt x="7777" y="872"/>
                    <a:pt x="6933" y="0"/>
                    <a:pt x="5981" y="0"/>
                  </a:cubicBezTo>
                  <a:lnTo>
                    <a:pt x="2823" y="0"/>
                  </a:lnTo>
                  <a:cubicBezTo>
                    <a:pt x="1547" y="0"/>
                    <a:pt x="508" y="1579"/>
                    <a:pt x="508" y="3520"/>
                  </a:cubicBezTo>
                  <a:lnTo>
                    <a:pt x="508" y="4179"/>
                  </a:lnTo>
                  <a:cubicBezTo>
                    <a:pt x="216" y="4261"/>
                    <a:pt x="0" y="4656"/>
                    <a:pt x="0" y="5133"/>
                  </a:cubicBezTo>
                  <a:cubicBezTo>
                    <a:pt x="0" y="5659"/>
                    <a:pt x="281" y="6103"/>
                    <a:pt x="638" y="6103"/>
                  </a:cubicBezTo>
                  <a:cubicBezTo>
                    <a:pt x="995" y="6103"/>
                    <a:pt x="1276" y="5676"/>
                    <a:pt x="1276" y="5133"/>
                  </a:cubicBezTo>
                  <a:cubicBezTo>
                    <a:pt x="1276" y="4672"/>
                    <a:pt x="1060" y="4277"/>
                    <a:pt x="768" y="4179"/>
                  </a:cubicBezTo>
                  <a:lnTo>
                    <a:pt x="768" y="3520"/>
                  </a:lnTo>
                  <a:cubicBezTo>
                    <a:pt x="768" y="1793"/>
                    <a:pt x="1698" y="378"/>
                    <a:pt x="2834" y="378"/>
                  </a:cubicBezTo>
                  <a:lnTo>
                    <a:pt x="5992" y="378"/>
                  </a:lnTo>
                  <a:cubicBezTo>
                    <a:pt x="6836" y="378"/>
                    <a:pt x="7593" y="1152"/>
                    <a:pt x="7907" y="2352"/>
                  </a:cubicBezTo>
                  <a:lnTo>
                    <a:pt x="12179" y="18606"/>
                  </a:lnTo>
                  <a:cubicBezTo>
                    <a:pt x="12536" y="19955"/>
                    <a:pt x="13380" y="20827"/>
                    <a:pt x="14331" y="20827"/>
                  </a:cubicBezTo>
                  <a:lnTo>
                    <a:pt x="20334" y="20827"/>
                  </a:lnTo>
                  <a:cubicBezTo>
                    <a:pt x="20389" y="21271"/>
                    <a:pt x="20648" y="21600"/>
                    <a:pt x="20962" y="21600"/>
                  </a:cubicBezTo>
                  <a:cubicBezTo>
                    <a:pt x="21308" y="21600"/>
                    <a:pt x="21600" y="21172"/>
                    <a:pt x="21600" y="20629"/>
                  </a:cubicBezTo>
                  <a:cubicBezTo>
                    <a:pt x="21600" y="20087"/>
                    <a:pt x="21308" y="19675"/>
                    <a:pt x="20951" y="19675"/>
                  </a:cubicBezTo>
                  <a:close/>
                  <a:moveTo>
                    <a:pt x="260" y="5133"/>
                  </a:moveTo>
                  <a:cubicBezTo>
                    <a:pt x="260" y="4886"/>
                    <a:pt x="368" y="4672"/>
                    <a:pt x="519" y="4590"/>
                  </a:cubicBezTo>
                  <a:cubicBezTo>
                    <a:pt x="562" y="4573"/>
                    <a:pt x="606" y="4557"/>
                    <a:pt x="649" y="4557"/>
                  </a:cubicBezTo>
                  <a:cubicBezTo>
                    <a:pt x="692" y="4557"/>
                    <a:pt x="736" y="4573"/>
                    <a:pt x="779" y="4590"/>
                  </a:cubicBezTo>
                  <a:cubicBezTo>
                    <a:pt x="930" y="4672"/>
                    <a:pt x="1038" y="4886"/>
                    <a:pt x="1038" y="5133"/>
                  </a:cubicBezTo>
                  <a:cubicBezTo>
                    <a:pt x="1038" y="5445"/>
                    <a:pt x="865" y="5708"/>
                    <a:pt x="660" y="5708"/>
                  </a:cubicBezTo>
                  <a:cubicBezTo>
                    <a:pt x="454" y="5708"/>
                    <a:pt x="260" y="5445"/>
                    <a:pt x="260" y="5133"/>
                  </a:cubicBezTo>
                  <a:close/>
                  <a:moveTo>
                    <a:pt x="20594" y="20827"/>
                  </a:moveTo>
                  <a:cubicBezTo>
                    <a:pt x="20583" y="20761"/>
                    <a:pt x="20572" y="20695"/>
                    <a:pt x="20572" y="20629"/>
                  </a:cubicBezTo>
                  <a:cubicBezTo>
                    <a:pt x="20572" y="20564"/>
                    <a:pt x="20583" y="20498"/>
                    <a:pt x="20594" y="20432"/>
                  </a:cubicBezTo>
                  <a:cubicBezTo>
                    <a:pt x="20648" y="20202"/>
                    <a:pt x="20789" y="20037"/>
                    <a:pt x="20951" y="20037"/>
                  </a:cubicBezTo>
                  <a:cubicBezTo>
                    <a:pt x="21157" y="20037"/>
                    <a:pt x="21330" y="20300"/>
                    <a:pt x="21330" y="20613"/>
                  </a:cubicBezTo>
                  <a:cubicBezTo>
                    <a:pt x="21330" y="20926"/>
                    <a:pt x="21157" y="21189"/>
                    <a:pt x="20951" y="21189"/>
                  </a:cubicBezTo>
                  <a:cubicBezTo>
                    <a:pt x="20789" y="21222"/>
                    <a:pt x="20648" y="21057"/>
                    <a:pt x="20594" y="20827"/>
                  </a:cubicBezTo>
                  <a:close/>
                </a:path>
              </a:pathLst>
            </a:custGeom>
            <a:grpFill/>
            <a:ln w="12700">
              <a:miter lim="400000"/>
            </a:ln>
          </p:spPr>
          <p:txBody>
            <a:bodyPr lIns="38100" tIns="38100" rIns="38100" bIns="3810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sz="3000">
                  <a:solidFill>
                    <a:srgbClr val="FFFFFF"/>
                  </a:solidFill>
                </a:defRPr>
              </a:pPr>
              <a:endParaRPr sz="1200"/>
            </a:p>
          </p:txBody>
        </p:sp>
      </p:grpSp>
      <p:sp>
        <p:nvSpPr>
          <p:cNvPr id="10" name="TextBox 9">
            <a:extLst>
              <a:ext uri="{FF2B5EF4-FFF2-40B4-BE49-F238E27FC236}">
                <a16:creationId xmlns:a16="http://schemas.microsoft.com/office/drawing/2014/main" id="{D65AEFE6-891F-8115-9EE9-5670BE091090}"/>
              </a:ext>
            </a:extLst>
          </p:cNvPr>
          <p:cNvSpPr txBox="1"/>
          <p:nvPr/>
        </p:nvSpPr>
        <p:spPr>
          <a:xfrm>
            <a:off x="930900" y="466598"/>
            <a:ext cx="4572000" cy="553998"/>
          </a:xfrm>
          <a:prstGeom prst="rect">
            <a:avLst/>
          </a:prstGeom>
          <a:noFill/>
        </p:spPr>
        <p:txBody>
          <a:bodyPr wrap="square">
            <a:spAutoFit/>
          </a:bodyPr>
          <a:lstStyle/>
          <a:p>
            <a:r>
              <a:rPr lang="en" sz="3000" b="1" dirty="0">
                <a:solidFill>
                  <a:schemeClr val="tx1"/>
                </a:solidFill>
                <a:effectLst>
                  <a:outerShdw blurRad="38100" dist="38100" dir="2700000" algn="tl">
                    <a:srgbClr val="000000">
                      <a:alpha val="43137"/>
                    </a:srgbClr>
                  </a:outerShdw>
                </a:effectLst>
                <a:latin typeface="Golos Text" panose="020B0604020202020204" charset="0"/>
                <a:cs typeface="Golos Text" panose="020B0604020202020204" charset="0"/>
              </a:rPr>
              <a:t>Outline</a:t>
            </a:r>
            <a:endParaRPr lang="en-US" sz="3000" b="1" dirty="0">
              <a:solidFill>
                <a:schemeClr val="tx1"/>
              </a:solidFill>
              <a:effectLst>
                <a:outerShdw blurRad="38100" dist="38100" dir="2700000" algn="tl">
                  <a:srgbClr val="000000">
                    <a:alpha val="43137"/>
                  </a:srgbClr>
                </a:outerShdw>
              </a:effectLst>
              <a:latin typeface="Golos Text" panose="020B0604020202020204" charset="0"/>
              <a:cs typeface="Golos Text" panose="020B0604020202020204" charset="0"/>
            </a:endParaRPr>
          </a:p>
        </p:txBody>
      </p:sp>
      <p:sp>
        <p:nvSpPr>
          <p:cNvPr id="12" name="TextBox 11">
            <a:extLst>
              <a:ext uri="{FF2B5EF4-FFF2-40B4-BE49-F238E27FC236}">
                <a16:creationId xmlns:a16="http://schemas.microsoft.com/office/drawing/2014/main" id="{18743F88-A469-5BFE-D222-6013F1146F85}"/>
              </a:ext>
            </a:extLst>
          </p:cNvPr>
          <p:cNvSpPr txBox="1"/>
          <p:nvPr/>
        </p:nvSpPr>
        <p:spPr>
          <a:xfrm>
            <a:off x="1123484" y="2872905"/>
            <a:ext cx="1232807" cy="276999"/>
          </a:xfrm>
          <a:prstGeom prst="rect">
            <a:avLst/>
          </a:prstGeom>
          <a:noFill/>
        </p:spPr>
        <p:txBody>
          <a:bodyPr wrap="square">
            <a:spAutoFit/>
          </a:bodyPr>
          <a:lstStyle/>
          <a:p>
            <a:pPr algn="ctr"/>
            <a:r>
              <a:rPr lang="en-US" sz="1200" b="1" noProof="1"/>
              <a:t>Introduction</a:t>
            </a:r>
          </a:p>
        </p:txBody>
      </p:sp>
      <p:sp>
        <p:nvSpPr>
          <p:cNvPr id="13" name="TextBox 12">
            <a:extLst>
              <a:ext uri="{FF2B5EF4-FFF2-40B4-BE49-F238E27FC236}">
                <a16:creationId xmlns:a16="http://schemas.microsoft.com/office/drawing/2014/main" id="{03B583AB-9AD1-97C4-E90D-CA32570488BE}"/>
              </a:ext>
            </a:extLst>
          </p:cNvPr>
          <p:cNvSpPr txBox="1"/>
          <p:nvPr/>
        </p:nvSpPr>
        <p:spPr>
          <a:xfrm>
            <a:off x="4165626" y="2811351"/>
            <a:ext cx="1851688" cy="430887"/>
          </a:xfrm>
          <a:prstGeom prst="rect">
            <a:avLst/>
          </a:prstGeom>
          <a:noFill/>
        </p:spPr>
        <p:txBody>
          <a:bodyPr wrap="square">
            <a:spAutoFit/>
          </a:bodyPr>
          <a:lstStyle/>
          <a:p>
            <a:r>
              <a:rPr lang="en-US" sz="1100" b="1" noProof="1"/>
              <a:t>Problem &amp; Dataset Description</a:t>
            </a:r>
          </a:p>
        </p:txBody>
      </p:sp>
      <p:sp>
        <p:nvSpPr>
          <p:cNvPr id="15" name="TextBox 14">
            <a:extLst>
              <a:ext uri="{FF2B5EF4-FFF2-40B4-BE49-F238E27FC236}">
                <a16:creationId xmlns:a16="http://schemas.microsoft.com/office/drawing/2014/main" id="{9AFD3DF3-3609-5430-2B1E-53E5C0E998C6}"/>
              </a:ext>
            </a:extLst>
          </p:cNvPr>
          <p:cNvSpPr txBox="1"/>
          <p:nvPr/>
        </p:nvSpPr>
        <p:spPr>
          <a:xfrm>
            <a:off x="5827727" y="2780573"/>
            <a:ext cx="1063715" cy="461665"/>
          </a:xfrm>
          <a:prstGeom prst="rect">
            <a:avLst/>
          </a:prstGeom>
          <a:noFill/>
        </p:spPr>
        <p:txBody>
          <a:bodyPr wrap="square">
            <a:spAutoFit/>
          </a:bodyPr>
          <a:lstStyle/>
          <a:p>
            <a:r>
              <a:rPr lang="en-US" sz="1200" b="1" noProof="1"/>
              <a:t>Solution Approach</a:t>
            </a:r>
          </a:p>
        </p:txBody>
      </p:sp>
      <p:sp>
        <p:nvSpPr>
          <p:cNvPr id="16" name="TextBox 15">
            <a:extLst>
              <a:ext uri="{FF2B5EF4-FFF2-40B4-BE49-F238E27FC236}">
                <a16:creationId xmlns:a16="http://schemas.microsoft.com/office/drawing/2014/main" id="{9C930318-5F3C-5E69-64B9-E71331B495D0}"/>
              </a:ext>
            </a:extLst>
          </p:cNvPr>
          <p:cNvSpPr txBox="1"/>
          <p:nvPr/>
        </p:nvSpPr>
        <p:spPr>
          <a:xfrm>
            <a:off x="7168365" y="2782297"/>
            <a:ext cx="1189026" cy="461665"/>
          </a:xfrm>
          <a:prstGeom prst="rect">
            <a:avLst/>
          </a:prstGeom>
          <a:noFill/>
        </p:spPr>
        <p:txBody>
          <a:bodyPr wrap="square">
            <a:spAutoFit/>
          </a:bodyPr>
          <a:lstStyle/>
          <a:p>
            <a:r>
              <a:rPr lang="en-US" sz="1200" b="1" noProof="1"/>
              <a:t>Conclusion &amp; </a:t>
            </a:r>
          </a:p>
          <a:p>
            <a:r>
              <a:rPr lang="en-US" sz="1200" b="1" noProof="1"/>
              <a:t>Future Scope</a:t>
            </a:r>
          </a:p>
        </p:txBody>
      </p:sp>
      <p:sp>
        <p:nvSpPr>
          <p:cNvPr id="17" name="TextBox 16">
            <a:extLst>
              <a:ext uri="{FF2B5EF4-FFF2-40B4-BE49-F238E27FC236}">
                <a16:creationId xmlns:a16="http://schemas.microsoft.com/office/drawing/2014/main" id="{80DC73A0-95BA-68F8-1E76-60B247E3F175}"/>
              </a:ext>
            </a:extLst>
          </p:cNvPr>
          <p:cNvSpPr txBox="1"/>
          <p:nvPr/>
        </p:nvSpPr>
        <p:spPr>
          <a:xfrm>
            <a:off x="2897498" y="2857287"/>
            <a:ext cx="1232807" cy="430887"/>
          </a:xfrm>
          <a:prstGeom prst="rect">
            <a:avLst/>
          </a:prstGeom>
          <a:noFill/>
        </p:spPr>
        <p:txBody>
          <a:bodyPr wrap="square">
            <a:spAutoFit/>
          </a:bodyPr>
          <a:lstStyle/>
          <a:p>
            <a:r>
              <a:rPr lang="en-US" sz="1100" b="1" noProof="1"/>
              <a:t>Research Motivation</a:t>
            </a:r>
          </a:p>
        </p:txBody>
      </p:sp>
      <p:pic>
        <p:nvPicPr>
          <p:cNvPr id="18" name="Graphic 109" descr="Books with solid fill">
            <a:extLst>
              <a:ext uri="{FF2B5EF4-FFF2-40B4-BE49-F238E27FC236}">
                <a16:creationId xmlns:a16="http://schemas.microsoft.com/office/drawing/2014/main" id="{CF2D92F4-DCC7-B0E3-B80E-0C43172C38A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73272" y="2053425"/>
            <a:ext cx="641600" cy="641600"/>
          </a:xfrm>
          <a:prstGeom prst="rect">
            <a:avLst/>
          </a:prstGeom>
        </p:spPr>
      </p:pic>
      <p:pic>
        <p:nvPicPr>
          <p:cNvPr id="19" name="Graphic 38" descr="Lightbulb">
            <a:extLst>
              <a:ext uri="{FF2B5EF4-FFF2-40B4-BE49-F238E27FC236}">
                <a16:creationId xmlns:a16="http://schemas.microsoft.com/office/drawing/2014/main" id="{A7C037E2-1732-536D-2DC5-70D140AC776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199001" y="2032101"/>
            <a:ext cx="776423" cy="776423"/>
          </a:xfrm>
          <a:prstGeom prst="rect">
            <a:avLst/>
          </a:prstGeom>
        </p:spPr>
      </p:pic>
      <p:grpSp>
        <p:nvGrpSpPr>
          <p:cNvPr id="20" name="Google Shape;6854;p51">
            <a:extLst>
              <a:ext uri="{FF2B5EF4-FFF2-40B4-BE49-F238E27FC236}">
                <a16:creationId xmlns:a16="http://schemas.microsoft.com/office/drawing/2014/main" id="{5A095C58-F760-8440-39AA-F872AE547F8A}"/>
              </a:ext>
            </a:extLst>
          </p:cNvPr>
          <p:cNvGrpSpPr/>
          <p:nvPr/>
        </p:nvGrpSpPr>
        <p:grpSpPr>
          <a:xfrm>
            <a:off x="7318338" y="2003654"/>
            <a:ext cx="552390" cy="568096"/>
            <a:chOff x="1282755" y="1952089"/>
            <a:chExt cx="363278" cy="363338"/>
          </a:xfrm>
        </p:grpSpPr>
        <p:sp>
          <p:nvSpPr>
            <p:cNvPr id="21" name="Google Shape;6855;p51">
              <a:extLst>
                <a:ext uri="{FF2B5EF4-FFF2-40B4-BE49-F238E27FC236}">
                  <a16:creationId xmlns:a16="http://schemas.microsoft.com/office/drawing/2014/main" id="{27C8D63C-5B0C-7900-907A-0D3AD6D1F808}"/>
                </a:ext>
              </a:extLst>
            </p:cNvPr>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6856;p51">
              <a:extLst>
                <a:ext uri="{FF2B5EF4-FFF2-40B4-BE49-F238E27FC236}">
                  <a16:creationId xmlns:a16="http://schemas.microsoft.com/office/drawing/2014/main" id="{3052A9D4-1980-0064-C0D0-454FB4B61D88}"/>
                </a:ext>
              </a:extLst>
            </p:cNvPr>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857;p51">
              <a:extLst>
                <a:ext uri="{FF2B5EF4-FFF2-40B4-BE49-F238E27FC236}">
                  <a16:creationId xmlns:a16="http://schemas.microsoft.com/office/drawing/2014/main" id="{D8A8C6F4-4CA9-FCAB-67E0-B0ED74FCF174}"/>
                </a:ext>
              </a:extLst>
            </p:cNvPr>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858;p51">
              <a:extLst>
                <a:ext uri="{FF2B5EF4-FFF2-40B4-BE49-F238E27FC236}">
                  <a16:creationId xmlns:a16="http://schemas.microsoft.com/office/drawing/2014/main" id="{C2E4CB84-7425-646D-34A3-70E277C1E8CB}"/>
                </a:ext>
              </a:extLst>
            </p:cNvPr>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59;p51">
              <a:extLst>
                <a:ext uri="{FF2B5EF4-FFF2-40B4-BE49-F238E27FC236}">
                  <a16:creationId xmlns:a16="http://schemas.microsoft.com/office/drawing/2014/main" id="{CE5FA17F-F941-F61E-7F46-A68AE9841AD5}"/>
                </a:ext>
              </a:extLst>
            </p:cNvPr>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60;p51">
              <a:extLst>
                <a:ext uri="{FF2B5EF4-FFF2-40B4-BE49-F238E27FC236}">
                  <a16:creationId xmlns:a16="http://schemas.microsoft.com/office/drawing/2014/main" id="{31BA7FA1-ACE0-B155-FEBF-1585814DB2C3}"/>
                </a:ext>
              </a:extLst>
            </p:cNvPr>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61;p51">
              <a:extLst>
                <a:ext uri="{FF2B5EF4-FFF2-40B4-BE49-F238E27FC236}">
                  <a16:creationId xmlns:a16="http://schemas.microsoft.com/office/drawing/2014/main" id="{C22075A9-E462-0785-7703-B3F6A5104760}"/>
                </a:ext>
              </a:extLst>
            </p:cNvPr>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 name="Graphic 111" descr="Presentation with pie chart with solid fill">
            <a:extLst>
              <a:ext uri="{FF2B5EF4-FFF2-40B4-BE49-F238E27FC236}">
                <a16:creationId xmlns:a16="http://schemas.microsoft.com/office/drawing/2014/main" id="{CA8EC92A-8D2A-F730-317C-44C1FBDC820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754497" y="2028118"/>
            <a:ext cx="605087" cy="605087"/>
          </a:xfrm>
          <a:prstGeom prst="rect">
            <a:avLst/>
          </a:prstGeom>
        </p:spPr>
      </p:pic>
      <p:pic>
        <p:nvPicPr>
          <p:cNvPr id="1026" name="Picture 2" descr="Idea Icons Set Work Speech Report Freelance Goal Office Tactics Motivation  Problem Research Analytics Business Concept Vector Line Icon In Different  ...">
            <a:extLst>
              <a:ext uri="{FF2B5EF4-FFF2-40B4-BE49-F238E27FC236}">
                <a16:creationId xmlns:a16="http://schemas.microsoft.com/office/drawing/2014/main" id="{7B17AED1-E2F9-1075-E986-E53F58A9BC2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68880" t="14534" r="10431" b="12488"/>
          <a:stretch/>
        </p:blipFill>
        <p:spPr bwMode="auto">
          <a:xfrm>
            <a:off x="2934124" y="2053425"/>
            <a:ext cx="630477" cy="681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0077438"/>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2056351" y="240132"/>
            <a:ext cx="6079804" cy="1006885"/>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solidFill>
                  <a:schemeClr val="tx1"/>
                </a:solidFill>
              </a:rPr>
              <a:t>Solution Approach</a:t>
            </a:r>
            <a:endParaRPr dirty="0">
              <a:solidFill>
                <a:schemeClr val="tx1"/>
              </a:solidFill>
            </a:endParaRPr>
          </a:p>
        </p:txBody>
      </p:sp>
      <p:sp>
        <p:nvSpPr>
          <p:cNvPr id="446" name="Google Shape;446;p26"/>
          <p:cNvSpPr txBox="1">
            <a:spLocks noGrp="1"/>
          </p:cNvSpPr>
          <p:nvPr>
            <p:ph type="title" idx="2"/>
          </p:nvPr>
        </p:nvSpPr>
        <p:spPr>
          <a:xfrm>
            <a:off x="383800" y="291839"/>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04</a:t>
            </a:r>
            <a:endParaRPr dirty="0"/>
          </a:p>
        </p:txBody>
      </p:sp>
      <p:cxnSp>
        <p:nvCxnSpPr>
          <p:cNvPr id="447" name="Google Shape;447;p26"/>
          <p:cNvCxnSpPr/>
          <p:nvPr/>
        </p:nvCxnSpPr>
        <p:spPr>
          <a:xfrm>
            <a:off x="1401400" y="806206"/>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2" name="Google Shape;84;p21">
            <a:extLst>
              <a:ext uri="{FF2B5EF4-FFF2-40B4-BE49-F238E27FC236}">
                <a16:creationId xmlns:a16="http://schemas.microsoft.com/office/drawing/2014/main" id="{BBDDA952-7B1D-D89B-33E5-7FB17C692F06}"/>
              </a:ext>
            </a:extLst>
          </p:cNvPr>
          <p:cNvGrpSpPr/>
          <p:nvPr/>
        </p:nvGrpSpPr>
        <p:grpSpPr>
          <a:xfrm>
            <a:off x="7470534" y="3264776"/>
            <a:ext cx="2994513" cy="4386225"/>
            <a:chOff x="6483100" y="2237750"/>
            <a:chExt cx="898250" cy="1146075"/>
          </a:xfrm>
        </p:grpSpPr>
        <p:sp>
          <p:nvSpPr>
            <p:cNvPr id="3" name="Google Shape;85;p21">
              <a:extLst>
                <a:ext uri="{FF2B5EF4-FFF2-40B4-BE49-F238E27FC236}">
                  <a16:creationId xmlns:a16="http://schemas.microsoft.com/office/drawing/2014/main" id="{86B0AD07-4AF3-47DC-219B-BE28DC469C75}"/>
                </a:ext>
              </a:extLst>
            </p:cNvPr>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6;p21">
              <a:extLst>
                <a:ext uri="{FF2B5EF4-FFF2-40B4-BE49-F238E27FC236}">
                  <a16:creationId xmlns:a16="http://schemas.microsoft.com/office/drawing/2014/main" id="{8562D864-0743-C3BC-61A8-9D454DF85FF3}"/>
                </a:ext>
              </a:extLst>
            </p:cNvPr>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7;p21">
              <a:extLst>
                <a:ext uri="{FF2B5EF4-FFF2-40B4-BE49-F238E27FC236}">
                  <a16:creationId xmlns:a16="http://schemas.microsoft.com/office/drawing/2014/main" id="{8A219AEB-E09C-8C94-AF02-295C5489D4B7}"/>
                </a:ext>
              </a:extLst>
            </p:cNvPr>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8;p21">
              <a:extLst>
                <a:ext uri="{FF2B5EF4-FFF2-40B4-BE49-F238E27FC236}">
                  <a16:creationId xmlns:a16="http://schemas.microsoft.com/office/drawing/2014/main" id="{6ABB60E1-5EA6-7DC3-1241-F0B4C1B8D856}"/>
                </a:ext>
              </a:extLst>
            </p:cNvPr>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9;p21">
              <a:extLst>
                <a:ext uri="{FF2B5EF4-FFF2-40B4-BE49-F238E27FC236}">
                  <a16:creationId xmlns:a16="http://schemas.microsoft.com/office/drawing/2014/main" id="{060F6829-63F7-317B-181A-05B05E51656C}"/>
                </a:ext>
              </a:extLst>
            </p:cNvPr>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0;p21">
              <a:extLst>
                <a:ext uri="{FF2B5EF4-FFF2-40B4-BE49-F238E27FC236}">
                  <a16:creationId xmlns:a16="http://schemas.microsoft.com/office/drawing/2014/main" id="{9387151F-B9E0-0B18-682F-BB91C92743D0}"/>
                </a:ext>
              </a:extLst>
            </p:cNvPr>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1;p21">
              <a:extLst>
                <a:ext uri="{FF2B5EF4-FFF2-40B4-BE49-F238E27FC236}">
                  <a16:creationId xmlns:a16="http://schemas.microsoft.com/office/drawing/2014/main" id="{8070B16A-177A-E716-EEED-11084F2DFE1C}"/>
                </a:ext>
              </a:extLst>
            </p:cNvPr>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2;p21">
              <a:extLst>
                <a:ext uri="{FF2B5EF4-FFF2-40B4-BE49-F238E27FC236}">
                  <a16:creationId xmlns:a16="http://schemas.microsoft.com/office/drawing/2014/main" id="{AED73BE6-D9FE-4808-6322-F3558E394A27}"/>
                </a:ext>
              </a:extLst>
            </p:cNvPr>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3;p21">
              <a:extLst>
                <a:ext uri="{FF2B5EF4-FFF2-40B4-BE49-F238E27FC236}">
                  <a16:creationId xmlns:a16="http://schemas.microsoft.com/office/drawing/2014/main" id="{C3830124-FE2F-E62D-7953-47E428721817}"/>
                </a:ext>
              </a:extLst>
            </p:cNvPr>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4;p21">
              <a:extLst>
                <a:ext uri="{FF2B5EF4-FFF2-40B4-BE49-F238E27FC236}">
                  <a16:creationId xmlns:a16="http://schemas.microsoft.com/office/drawing/2014/main" id="{E9AFAAB0-1831-1CED-4FE7-6C66757A377F}"/>
                </a:ext>
              </a:extLst>
            </p:cNvPr>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5;p21">
              <a:extLst>
                <a:ext uri="{FF2B5EF4-FFF2-40B4-BE49-F238E27FC236}">
                  <a16:creationId xmlns:a16="http://schemas.microsoft.com/office/drawing/2014/main" id="{0CB9EC56-B617-94C0-636A-BEB29A04E649}"/>
                </a:ext>
              </a:extLst>
            </p:cNvPr>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6;p21">
              <a:extLst>
                <a:ext uri="{FF2B5EF4-FFF2-40B4-BE49-F238E27FC236}">
                  <a16:creationId xmlns:a16="http://schemas.microsoft.com/office/drawing/2014/main" id="{7DC19DD5-1670-C946-6D62-A948FC171196}"/>
                </a:ext>
              </a:extLst>
            </p:cNvPr>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7;p21">
              <a:extLst>
                <a:ext uri="{FF2B5EF4-FFF2-40B4-BE49-F238E27FC236}">
                  <a16:creationId xmlns:a16="http://schemas.microsoft.com/office/drawing/2014/main" id="{BDA872CE-72F6-1658-EA52-93ED7D8EEEAA}"/>
                </a:ext>
              </a:extLst>
            </p:cNvPr>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8;p21">
              <a:extLst>
                <a:ext uri="{FF2B5EF4-FFF2-40B4-BE49-F238E27FC236}">
                  <a16:creationId xmlns:a16="http://schemas.microsoft.com/office/drawing/2014/main" id="{3B413447-9226-187D-0AC7-8A34F0386368}"/>
                </a:ext>
              </a:extLst>
            </p:cNvPr>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9;p21">
              <a:extLst>
                <a:ext uri="{FF2B5EF4-FFF2-40B4-BE49-F238E27FC236}">
                  <a16:creationId xmlns:a16="http://schemas.microsoft.com/office/drawing/2014/main" id="{43BB0515-6DCF-CA02-04E8-C4913F5F236F}"/>
                </a:ext>
              </a:extLst>
            </p:cNvPr>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0;p21">
              <a:extLst>
                <a:ext uri="{FF2B5EF4-FFF2-40B4-BE49-F238E27FC236}">
                  <a16:creationId xmlns:a16="http://schemas.microsoft.com/office/drawing/2014/main" id="{6725D70C-4954-EE39-378B-0C003B5095DA}"/>
                </a:ext>
              </a:extLst>
            </p:cNvPr>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1;p21">
              <a:extLst>
                <a:ext uri="{FF2B5EF4-FFF2-40B4-BE49-F238E27FC236}">
                  <a16:creationId xmlns:a16="http://schemas.microsoft.com/office/drawing/2014/main" id="{F686FB86-0791-1798-A7E1-F2B62D982A25}"/>
                </a:ext>
              </a:extLst>
            </p:cNvPr>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2;p21">
              <a:extLst>
                <a:ext uri="{FF2B5EF4-FFF2-40B4-BE49-F238E27FC236}">
                  <a16:creationId xmlns:a16="http://schemas.microsoft.com/office/drawing/2014/main" id="{F76A25EF-35A6-1384-89A2-A1A693A4B866}"/>
                </a:ext>
              </a:extLst>
            </p:cNvPr>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3;p21">
              <a:extLst>
                <a:ext uri="{FF2B5EF4-FFF2-40B4-BE49-F238E27FC236}">
                  <a16:creationId xmlns:a16="http://schemas.microsoft.com/office/drawing/2014/main" id="{871C2806-8E71-CAF0-A81C-ADAF834EF251}"/>
                </a:ext>
              </a:extLst>
            </p:cNvPr>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4;p21">
              <a:extLst>
                <a:ext uri="{FF2B5EF4-FFF2-40B4-BE49-F238E27FC236}">
                  <a16:creationId xmlns:a16="http://schemas.microsoft.com/office/drawing/2014/main" id="{E33A9595-D675-999B-A47A-D6F6919CBBE3}"/>
                </a:ext>
              </a:extLst>
            </p:cNvPr>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5;p21">
              <a:extLst>
                <a:ext uri="{FF2B5EF4-FFF2-40B4-BE49-F238E27FC236}">
                  <a16:creationId xmlns:a16="http://schemas.microsoft.com/office/drawing/2014/main" id="{9D7A2C5C-423F-D726-8A39-606911066D6E}"/>
                </a:ext>
              </a:extLst>
            </p:cNvPr>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6;p21">
              <a:extLst>
                <a:ext uri="{FF2B5EF4-FFF2-40B4-BE49-F238E27FC236}">
                  <a16:creationId xmlns:a16="http://schemas.microsoft.com/office/drawing/2014/main" id="{9B7B8203-3F6C-6A11-9717-645DD7CCF440}"/>
                </a:ext>
              </a:extLst>
            </p:cNvPr>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7;p21">
              <a:extLst>
                <a:ext uri="{FF2B5EF4-FFF2-40B4-BE49-F238E27FC236}">
                  <a16:creationId xmlns:a16="http://schemas.microsoft.com/office/drawing/2014/main" id="{9D55A178-FCC1-D8FA-1FD9-7F19D739C2CE}"/>
                </a:ext>
              </a:extLst>
            </p:cNvPr>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8;p21">
              <a:extLst>
                <a:ext uri="{FF2B5EF4-FFF2-40B4-BE49-F238E27FC236}">
                  <a16:creationId xmlns:a16="http://schemas.microsoft.com/office/drawing/2014/main" id="{2E1A28FE-ED23-A1A1-8376-88D8976C5E29}"/>
                </a:ext>
              </a:extLst>
            </p:cNvPr>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9;p21">
              <a:extLst>
                <a:ext uri="{FF2B5EF4-FFF2-40B4-BE49-F238E27FC236}">
                  <a16:creationId xmlns:a16="http://schemas.microsoft.com/office/drawing/2014/main" id="{31BC3335-9C88-C21C-38C7-294419615C15}"/>
                </a:ext>
              </a:extLst>
            </p:cNvPr>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0;p21">
              <a:extLst>
                <a:ext uri="{FF2B5EF4-FFF2-40B4-BE49-F238E27FC236}">
                  <a16:creationId xmlns:a16="http://schemas.microsoft.com/office/drawing/2014/main" id="{97DC21C2-DDE1-79D4-3E9C-1B0B9AD7FF30}"/>
                </a:ext>
              </a:extLst>
            </p:cNvPr>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1;p21">
              <a:extLst>
                <a:ext uri="{FF2B5EF4-FFF2-40B4-BE49-F238E27FC236}">
                  <a16:creationId xmlns:a16="http://schemas.microsoft.com/office/drawing/2014/main" id="{1E881F11-2AAD-02BD-C5B7-30523D27A098}"/>
                </a:ext>
              </a:extLst>
            </p:cNvPr>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2;p21">
              <a:extLst>
                <a:ext uri="{FF2B5EF4-FFF2-40B4-BE49-F238E27FC236}">
                  <a16:creationId xmlns:a16="http://schemas.microsoft.com/office/drawing/2014/main" id="{E89981CB-04D6-44EC-E8F9-D44897494D2B}"/>
                </a:ext>
              </a:extLst>
            </p:cNvPr>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3;p21">
              <a:extLst>
                <a:ext uri="{FF2B5EF4-FFF2-40B4-BE49-F238E27FC236}">
                  <a16:creationId xmlns:a16="http://schemas.microsoft.com/office/drawing/2014/main" id="{AEC8CED6-8760-FECD-73F2-EA2E2B5B3754}"/>
                </a:ext>
              </a:extLst>
            </p:cNvPr>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4;p21">
              <a:extLst>
                <a:ext uri="{FF2B5EF4-FFF2-40B4-BE49-F238E27FC236}">
                  <a16:creationId xmlns:a16="http://schemas.microsoft.com/office/drawing/2014/main" id="{4A00C757-570B-88AC-687A-6F2F029FF9DA}"/>
                </a:ext>
              </a:extLst>
            </p:cNvPr>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5;p21">
              <a:extLst>
                <a:ext uri="{FF2B5EF4-FFF2-40B4-BE49-F238E27FC236}">
                  <a16:creationId xmlns:a16="http://schemas.microsoft.com/office/drawing/2014/main" id="{44F34C80-E2FB-F9B9-0CD7-1720BDE565B6}"/>
                </a:ext>
              </a:extLst>
            </p:cNvPr>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6;p21">
              <a:extLst>
                <a:ext uri="{FF2B5EF4-FFF2-40B4-BE49-F238E27FC236}">
                  <a16:creationId xmlns:a16="http://schemas.microsoft.com/office/drawing/2014/main" id="{B7BAC77A-6D54-879C-8CF9-F37D35F6BC44}"/>
                </a:ext>
              </a:extLst>
            </p:cNvPr>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7;p21">
              <a:extLst>
                <a:ext uri="{FF2B5EF4-FFF2-40B4-BE49-F238E27FC236}">
                  <a16:creationId xmlns:a16="http://schemas.microsoft.com/office/drawing/2014/main" id="{47B3ACE1-D5FB-F578-A128-3ADB78AEEB69}"/>
                </a:ext>
              </a:extLst>
            </p:cNvPr>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8;p21">
              <a:extLst>
                <a:ext uri="{FF2B5EF4-FFF2-40B4-BE49-F238E27FC236}">
                  <a16:creationId xmlns:a16="http://schemas.microsoft.com/office/drawing/2014/main" id="{37BAD15A-CEA4-6319-525F-A1234EB82B09}"/>
                </a:ext>
              </a:extLst>
            </p:cNvPr>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9;p21">
              <a:extLst>
                <a:ext uri="{FF2B5EF4-FFF2-40B4-BE49-F238E27FC236}">
                  <a16:creationId xmlns:a16="http://schemas.microsoft.com/office/drawing/2014/main" id="{425DB830-88BB-1AF8-FAF0-B9CC2D437B2D}"/>
                </a:ext>
              </a:extLst>
            </p:cNvPr>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0;p21">
              <a:extLst>
                <a:ext uri="{FF2B5EF4-FFF2-40B4-BE49-F238E27FC236}">
                  <a16:creationId xmlns:a16="http://schemas.microsoft.com/office/drawing/2014/main" id="{64641D88-A749-FE2A-ADF4-3E97DA8CA896}"/>
                </a:ext>
              </a:extLst>
            </p:cNvPr>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1;p21">
              <a:extLst>
                <a:ext uri="{FF2B5EF4-FFF2-40B4-BE49-F238E27FC236}">
                  <a16:creationId xmlns:a16="http://schemas.microsoft.com/office/drawing/2014/main" id="{EBCACF5A-8BE6-477C-1C41-E6732852166F}"/>
                </a:ext>
              </a:extLst>
            </p:cNvPr>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2;p21">
              <a:extLst>
                <a:ext uri="{FF2B5EF4-FFF2-40B4-BE49-F238E27FC236}">
                  <a16:creationId xmlns:a16="http://schemas.microsoft.com/office/drawing/2014/main" id="{8ABE6297-92CB-A7C4-D20F-374AEA8A9C62}"/>
                </a:ext>
              </a:extLst>
            </p:cNvPr>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3;p21">
              <a:extLst>
                <a:ext uri="{FF2B5EF4-FFF2-40B4-BE49-F238E27FC236}">
                  <a16:creationId xmlns:a16="http://schemas.microsoft.com/office/drawing/2014/main" id="{7C8EDFAF-4590-79BC-1B66-398D656B983E}"/>
                </a:ext>
              </a:extLst>
            </p:cNvPr>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4;p21">
              <a:extLst>
                <a:ext uri="{FF2B5EF4-FFF2-40B4-BE49-F238E27FC236}">
                  <a16:creationId xmlns:a16="http://schemas.microsoft.com/office/drawing/2014/main" id="{14722624-44F6-A9E3-6779-5DF20757C6EA}"/>
                </a:ext>
              </a:extLst>
            </p:cNvPr>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5;p21">
              <a:extLst>
                <a:ext uri="{FF2B5EF4-FFF2-40B4-BE49-F238E27FC236}">
                  <a16:creationId xmlns:a16="http://schemas.microsoft.com/office/drawing/2014/main" id="{16A3564F-D5E0-80E5-986A-C0E2D075F374}"/>
                </a:ext>
              </a:extLst>
            </p:cNvPr>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6;p21">
              <a:extLst>
                <a:ext uri="{FF2B5EF4-FFF2-40B4-BE49-F238E27FC236}">
                  <a16:creationId xmlns:a16="http://schemas.microsoft.com/office/drawing/2014/main" id="{71975FD4-AE89-4107-68E4-3E69B13E0465}"/>
                </a:ext>
              </a:extLst>
            </p:cNvPr>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7;p21">
              <a:extLst>
                <a:ext uri="{FF2B5EF4-FFF2-40B4-BE49-F238E27FC236}">
                  <a16:creationId xmlns:a16="http://schemas.microsoft.com/office/drawing/2014/main" id="{03840289-9797-AC3A-ABAA-1CD6E18CEAC4}"/>
                </a:ext>
              </a:extLst>
            </p:cNvPr>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8;p21">
              <a:extLst>
                <a:ext uri="{FF2B5EF4-FFF2-40B4-BE49-F238E27FC236}">
                  <a16:creationId xmlns:a16="http://schemas.microsoft.com/office/drawing/2014/main" id="{0C82D413-CE38-217D-E214-2282889F2319}"/>
                </a:ext>
              </a:extLst>
            </p:cNvPr>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9;p21">
              <a:extLst>
                <a:ext uri="{FF2B5EF4-FFF2-40B4-BE49-F238E27FC236}">
                  <a16:creationId xmlns:a16="http://schemas.microsoft.com/office/drawing/2014/main" id="{52F810EF-7C71-71D3-5FC8-5973A01C3167}"/>
                </a:ext>
              </a:extLst>
            </p:cNvPr>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30;p21">
              <a:extLst>
                <a:ext uri="{FF2B5EF4-FFF2-40B4-BE49-F238E27FC236}">
                  <a16:creationId xmlns:a16="http://schemas.microsoft.com/office/drawing/2014/main" id="{6A5D74E5-FE65-BDE9-7667-D2B0A3BE8190}"/>
                </a:ext>
              </a:extLst>
            </p:cNvPr>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31;p21">
              <a:extLst>
                <a:ext uri="{FF2B5EF4-FFF2-40B4-BE49-F238E27FC236}">
                  <a16:creationId xmlns:a16="http://schemas.microsoft.com/office/drawing/2014/main" id="{40BD180B-E208-63DB-E3B0-290E1E959378}"/>
                </a:ext>
              </a:extLst>
            </p:cNvPr>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2;p21">
              <a:extLst>
                <a:ext uri="{FF2B5EF4-FFF2-40B4-BE49-F238E27FC236}">
                  <a16:creationId xmlns:a16="http://schemas.microsoft.com/office/drawing/2014/main" id="{6BBD8328-F824-FB82-9EB2-DAC193662672}"/>
                </a:ext>
              </a:extLst>
            </p:cNvPr>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3;p21">
              <a:extLst>
                <a:ext uri="{FF2B5EF4-FFF2-40B4-BE49-F238E27FC236}">
                  <a16:creationId xmlns:a16="http://schemas.microsoft.com/office/drawing/2014/main" id="{AB217789-09C4-6527-9C4B-0484565C4FF3}"/>
                </a:ext>
              </a:extLst>
            </p:cNvPr>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4;p21">
              <a:extLst>
                <a:ext uri="{FF2B5EF4-FFF2-40B4-BE49-F238E27FC236}">
                  <a16:creationId xmlns:a16="http://schemas.microsoft.com/office/drawing/2014/main" id="{2B5FD669-5C3A-9B20-0ADC-414B2AA1863A}"/>
                </a:ext>
              </a:extLst>
            </p:cNvPr>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5;p21">
              <a:extLst>
                <a:ext uri="{FF2B5EF4-FFF2-40B4-BE49-F238E27FC236}">
                  <a16:creationId xmlns:a16="http://schemas.microsoft.com/office/drawing/2014/main" id="{D536B2D9-9F78-B33E-F7DF-CC843C0C8D2D}"/>
                </a:ext>
              </a:extLst>
            </p:cNvPr>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6;p21">
              <a:extLst>
                <a:ext uri="{FF2B5EF4-FFF2-40B4-BE49-F238E27FC236}">
                  <a16:creationId xmlns:a16="http://schemas.microsoft.com/office/drawing/2014/main" id="{13B5C4BD-E9AE-DED3-B784-4710322FF124}"/>
                </a:ext>
              </a:extLst>
            </p:cNvPr>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7;p21">
              <a:extLst>
                <a:ext uri="{FF2B5EF4-FFF2-40B4-BE49-F238E27FC236}">
                  <a16:creationId xmlns:a16="http://schemas.microsoft.com/office/drawing/2014/main" id="{E185677E-9E65-8E9F-914D-FBC0FFB2E2C3}"/>
                </a:ext>
              </a:extLst>
            </p:cNvPr>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8;p21">
              <a:extLst>
                <a:ext uri="{FF2B5EF4-FFF2-40B4-BE49-F238E27FC236}">
                  <a16:creationId xmlns:a16="http://schemas.microsoft.com/office/drawing/2014/main" id="{BA1BCB26-47EB-841D-B41F-1B5761DF9AF2}"/>
                </a:ext>
              </a:extLst>
            </p:cNvPr>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9;p21">
              <a:extLst>
                <a:ext uri="{FF2B5EF4-FFF2-40B4-BE49-F238E27FC236}">
                  <a16:creationId xmlns:a16="http://schemas.microsoft.com/office/drawing/2014/main" id="{51602A88-E69B-EFFF-86B4-CF999D07E6DC}"/>
                </a:ext>
              </a:extLst>
            </p:cNvPr>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40;p21">
              <a:extLst>
                <a:ext uri="{FF2B5EF4-FFF2-40B4-BE49-F238E27FC236}">
                  <a16:creationId xmlns:a16="http://schemas.microsoft.com/office/drawing/2014/main" id="{3EF35EB1-D21B-44D5-7AC0-0D563E5000C0}"/>
                </a:ext>
              </a:extLst>
            </p:cNvPr>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41;p21">
              <a:extLst>
                <a:ext uri="{FF2B5EF4-FFF2-40B4-BE49-F238E27FC236}">
                  <a16:creationId xmlns:a16="http://schemas.microsoft.com/office/drawing/2014/main" id="{20B6DCB5-F8E8-2EE4-7DF4-9CD1008415E3}"/>
                </a:ext>
              </a:extLst>
            </p:cNvPr>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42;p21">
              <a:extLst>
                <a:ext uri="{FF2B5EF4-FFF2-40B4-BE49-F238E27FC236}">
                  <a16:creationId xmlns:a16="http://schemas.microsoft.com/office/drawing/2014/main" id="{4F4E69AD-78E6-F087-B92B-174D32A7C083}"/>
                </a:ext>
              </a:extLst>
            </p:cNvPr>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43;p21">
              <a:extLst>
                <a:ext uri="{FF2B5EF4-FFF2-40B4-BE49-F238E27FC236}">
                  <a16:creationId xmlns:a16="http://schemas.microsoft.com/office/drawing/2014/main" id="{D19646FF-60C1-8E17-5A83-D60EBBA22E5A}"/>
                </a:ext>
              </a:extLst>
            </p:cNvPr>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44;p21">
              <a:extLst>
                <a:ext uri="{FF2B5EF4-FFF2-40B4-BE49-F238E27FC236}">
                  <a16:creationId xmlns:a16="http://schemas.microsoft.com/office/drawing/2014/main" id="{20D44119-F3FA-DDF6-BAB3-423F6A231355}"/>
                </a:ext>
              </a:extLst>
            </p:cNvPr>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45;p21">
              <a:extLst>
                <a:ext uri="{FF2B5EF4-FFF2-40B4-BE49-F238E27FC236}">
                  <a16:creationId xmlns:a16="http://schemas.microsoft.com/office/drawing/2014/main" id="{FAF53909-BAB5-4AEA-3DFF-522AD564061A}"/>
                </a:ext>
              </a:extLst>
            </p:cNvPr>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46;p21">
              <a:extLst>
                <a:ext uri="{FF2B5EF4-FFF2-40B4-BE49-F238E27FC236}">
                  <a16:creationId xmlns:a16="http://schemas.microsoft.com/office/drawing/2014/main" id="{D7A4090F-19D7-B417-411B-298B2BC3F9D9}"/>
                </a:ext>
              </a:extLst>
            </p:cNvPr>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47;p21">
              <a:extLst>
                <a:ext uri="{FF2B5EF4-FFF2-40B4-BE49-F238E27FC236}">
                  <a16:creationId xmlns:a16="http://schemas.microsoft.com/office/drawing/2014/main" id="{96DC30D4-26CB-A9BB-FB8A-71EBBB8FAA35}"/>
                </a:ext>
              </a:extLst>
            </p:cNvPr>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48;p21">
              <a:extLst>
                <a:ext uri="{FF2B5EF4-FFF2-40B4-BE49-F238E27FC236}">
                  <a16:creationId xmlns:a16="http://schemas.microsoft.com/office/drawing/2014/main" id="{6849C935-B7F0-A264-5720-27BBAE08BBB8}"/>
                </a:ext>
              </a:extLst>
            </p:cNvPr>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49;p21">
              <a:extLst>
                <a:ext uri="{FF2B5EF4-FFF2-40B4-BE49-F238E27FC236}">
                  <a16:creationId xmlns:a16="http://schemas.microsoft.com/office/drawing/2014/main" id="{971A1FAC-C7A9-45AE-8168-A0869399BA2F}"/>
                </a:ext>
              </a:extLst>
            </p:cNvPr>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50;p21">
              <a:extLst>
                <a:ext uri="{FF2B5EF4-FFF2-40B4-BE49-F238E27FC236}">
                  <a16:creationId xmlns:a16="http://schemas.microsoft.com/office/drawing/2014/main" id="{E4152E3A-7987-5F13-A245-B2550D204E02}"/>
                </a:ext>
              </a:extLst>
            </p:cNvPr>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51;p21">
              <a:extLst>
                <a:ext uri="{FF2B5EF4-FFF2-40B4-BE49-F238E27FC236}">
                  <a16:creationId xmlns:a16="http://schemas.microsoft.com/office/drawing/2014/main" id="{E7295CF9-5CBF-162F-6806-0EDDD0066F2E}"/>
                </a:ext>
              </a:extLst>
            </p:cNvPr>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 name="Google Shape;578;p28">
            <a:extLst>
              <a:ext uri="{FF2B5EF4-FFF2-40B4-BE49-F238E27FC236}">
                <a16:creationId xmlns:a16="http://schemas.microsoft.com/office/drawing/2014/main" id="{AB15F703-DEA0-087B-8EA4-2404C9D595D4}"/>
              </a:ext>
            </a:extLst>
          </p:cNvPr>
          <p:cNvSpPr/>
          <p:nvPr/>
        </p:nvSpPr>
        <p:spPr>
          <a:xfrm>
            <a:off x="5620636" y="1704996"/>
            <a:ext cx="1733400" cy="1733400"/>
          </a:xfrm>
          <a:prstGeom prst="rect">
            <a:avLst/>
          </a:prstGeom>
          <a:solidFill>
            <a:srgbClr val="FF6600"/>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580;p28">
            <a:extLst>
              <a:ext uri="{FF2B5EF4-FFF2-40B4-BE49-F238E27FC236}">
                <a16:creationId xmlns:a16="http://schemas.microsoft.com/office/drawing/2014/main" id="{422474F8-F76A-BFEA-0208-CE48C39728C4}"/>
              </a:ext>
            </a:extLst>
          </p:cNvPr>
          <p:cNvSpPr/>
          <p:nvPr/>
        </p:nvSpPr>
        <p:spPr>
          <a:xfrm>
            <a:off x="3460498" y="1698530"/>
            <a:ext cx="2600700" cy="1733400"/>
          </a:xfrm>
          <a:prstGeom prst="rightArrowCallout">
            <a:avLst>
              <a:gd name="adj1" fmla="val 25000"/>
              <a:gd name="adj2" fmla="val 25000"/>
              <a:gd name="adj3" fmla="val 25000"/>
              <a:gd name="adj4" fmla="val 64977"/>
            </a:avLst>
          </a:prstGeom>
          <a:solidFill>
            <a:srgbClr val="CC3300"/>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582;p28">
            <a:extLst>
              <a:ext uri="{FF2B5EF4-FFF2-40B4-BE49-F238E27FC236}">
                <a16:creationId xmlns:a16="http://schemas.microsoft.com/office/drawing/2014/main" id="{890A0F33-4F07-7302-9602-E7ABB36E5706}"/>
              </a:ext>
            </a:extLst>
          </p:cNvPr>
          <p:cNvSpPr/>
          <p:nvPr/>
        </p:nvSpPr>
        <p:spPr>
          <a:xfrm>
            <a:off x="1295114" y="1698530"/>
            <a:ext cx="2600700" cy="1733400"/>
          </a:xfrm>
          <a:prstGeom prst="rightArrowCallout">
            <a:avLst>
              <a:gd name="adj1" fmla="val 25000"/>
              <a:gd name="adj2" fmla="val 25000"/>
              <a:gd name="adj3" fmla="val 25000"/>
              <a:gd name="adj4" fmla="val 64977"/>
            </a:avLst>
          </a:prstGeom>
          <a:solidFill>
            <a:srgbClr val="C00000"/>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98;p28">
            <a:extLst>
              <a:ext uri="{FF2B5EF4-FFF2-40B4-BE49-F238E27FC236}">
                <a16:creationId xmlns:a16="http://schemas.microsoft.com/office/drawing/2014/main" id="{09F4CFAA-FD4E-E4C6-0C5A-DA9A5AD6538A}"/>
              </a:ext>
            </a:extLst>
          </p:cNvPr>
          <p:cNvSpPr txBox="1"/>
          <p:nvPr/>
        </p:nvSpPr>
        <p:spPr>
          <a:xfrm>
            <a:off x="3054444" y="4129318"/>
            <a:ext cx="1689900" cy="48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endParaRPr sz="1200" dirty="0">
              <a:latin typeface="Fira Sans"/>
              <a:ea typeface="Fira Sans"/>
              <a:cs typeface="Fira Sans"/>
              <a:sym typeface="Fira Sans"/>
            </a:endParaRPr>
          </a:p>
        </p:txBody>
      </p:sp>
      <p:sp>
        <p:nvSpPr>
          <p:cNvPr id="511" name="TextBox 510">
            <a:extLst>
              <a:ext uri="{FF2B5EF4-FFF2-40B4-BE49-F238E27FC236}">
                <a16:creationId xmlns:a16="http://schemas.microsoft.com/office/drawing/2014/main" id="{FE607DFC-6A5B-34D6-CEC7-B4B989908A97}"/>
              </a:ext>
            </a:extLst>
          </p:cNvPr>
          <p:cNvSpPr txBox="1"/>
          <p:nvPr/>
        </p:nvSpPr>
        <p:spPr>
          <a:xfrm>
            <a:off x="1412557" y="3771956"/>
            <a:ext cx="1674297" cy="523220"/>
          </a:xfrm>
          <a:prstGeom prst="rect">
            <a:avLst/>
          </a:prstGeom>
          <a:noFill/>
        </p:spPr>
        <p:txBody>
          <a:bodyPr wrap="square">
            <a:spAutoFit/>
          </a:bodyPr>
          <a:lstStyle/>
          <a:p>
            <a:pPr>
              <a:spcAft>
                <a:spcPts val="800"/>
              </a:spcAft>
            </a:pPr>
            <a:r>
              <a:rPr lang="en-IN" b="1" dirty="0">
                <a:effectLst/>
                <a:latin typeface="Open Sans" panose="020B0606030504020204" pitchFamily="34" charset="0"/>
                <a:ea typeface="Open Sans" panose="020B0606030504020204" pitchFamily="34" charset="0"/>
                <a:cs typeface="Open Sans" panose="020B0606030504020204" pitchFamily="34" charset="0"/>
              </a:rPr>
              <a:t>Lexicon Based Method </a:t>
            </a:r>
            <a:endParaRPr lang="en-US" b="1" dirty="0">
              <a:effectLst/>
              <a:latin typeface="Open Sans" panose="020B0606030504020204" pitchFamily="34" charset="0"/>
              <a:ea typeface="Open Sans" panose="020B0606030504020204" pitchFamily="34" charset="0"/>
              <a:cs typeface="Open Sans" panose="020B0606030504020204" pitchFamily="34" charset="0"/>
            </a:endParaRPr>
          </a:p>
        </p:txBody>
      </p:sp>
      <p:pic>
        <p:nvPicPr>
          <p:cNvPr id="3080" name="Picture 8" descr="Machine learning - icon by Adioma">
            <a:extLst>
              <a:ext uri="{FF2B5EF4-FFF2-40B4-BE49-F238E27FC236}">
                <a16:creationId xmlns:a16="http://schemas.microsoft.com/office/drawing/2014/main" id="{193D4B85-DF7D-D368-1D06-6C6BF99E3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4579" y="2324439"/>
            <a:ext cx="533225" cy="631588"/>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Deployment concept icon data send receive product Vector Image">
            <a:extLst>
              <a:ext uri="{FF2B5EF4-FFF2-40B4-BE49-F238E27FC236}">
                <a16:creationId xmlns:a16="http://schemas.microsoft.com/office/drawing/2014/main" id="{0AD06864-D876-054E-B903-22B6B85A95B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0261" t="2698" r="10402" b="23098"/>
          <a:stretch/>
        </p:blipFill>
        <p:spPr bwMode="auto">
          <a:xfrm>
            <a:off x="6299963" y="2323088"/>
            <a:ext cx="568088" cy="632939"/>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Label Icon Gráfico por ahlangraphic · Creative Fabrica">
            <a:extLst>
              <a:ext uri="{FF2B5EF4-FFF2-40B4-BE49-F238E27FC236}">
                <a16:creationId xmlns:a16="http://schemas.microsoft.com/office/drawing/2014/main" id="{09BB232F-32BF-8274-1399-6758299654E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7442" t="19136" r="23399" b="17407"/>
          <a:stretch/>
        </p:blipFill>
        <p:spPr bwMode="auto">
          <a:xfrm>
            <a:off x="1762691" y="2323088"/>
            <a:ext cx="667050" cy="593508"/>
          </a:xfrm>
          <a:prstGeom prst="rect">
            <a:avLst/>
          </a:prstGeom>
          <a:noFill/>
          <a:extLst>
            <a:ext uri="{909E8E84-426E-40DD-AFC4-6F175D3DCCD1}">
              <a14:hiddenFill xmlns:a14="http://schemas.microsoft.com/office/drawing/2010/main">
                <a:solidFill>
                  <a:srgbClr val="FFFFFF"/>
                </a:solidFill>
              </a14:hiddenFill>
            </a:ext>
          </a:extLst>
        </p:spPr>
      </p:pic>
      <p:sp>
        <p:nvSpPr>
          <p:cNvPr id="388" name="TextBox 387">
            <a:extLst>
              <a:ext uri="{FF2B5EF4-FFF2-40B4-BE49-F238E27FC236}">
                <a16:creationId xmlns:a16="http://schemas.microsoft.com/office/drawing/2014/main" id="{E6685EBC-C227-A22F-6AFD-7679B58854DD}"/>
              </a:ext>
            </a:extLst>
          </p:cNvPr>
          <p:cNvSpPr txBox="1"/>
          <p:nvPr/>
        </p:nvSpPr>
        <p:spPr>
          <a:xfrm>
            <a:off x="3301621" y="3796229"/>
            <a:ext cx="2199140" cy="523220"/>
          </a:xfrm>
          <a:prstGeom prst="rect">
            <a:avLst/>
          </a:prstGeom>
          <a:noFill/>
        </p:spPr>
        <p:txBody>
          <a:bodyPr wrap="square">
            <a:spAutoFit/>
          </a:bodyPr>
          <a:lstStyle/>
          <a:p>
            <a:pPr>
              <a:spcAft>
                <a:spcPts val="800"/>
              </a:spcAft>
            </a:pPr>
            <a:r>
              <a:rPr lang="en-IN" b="1" dirty="0">
                <a:effectLst/>
                <a:latin typeface="Open Sans" panose="020B0606030504020204" pitchFamily="34" charset="0"/>
                <a:ea typeface="Open Sans" panose="020B0606030504020204" pitchFamily="34" charset="0"/>
                <a:cs typeface="Open Sans" panose="020B0606030504020204" pitchFamily="34" charset="0"/>
              </a:rPr>
              <a:t>Supervised ML for Sentiment Classification</a:t>
            </a:r>
            <a:endParaRPr lang="en-US" b="1" dirty="0">
              <a:effectLst/>
              <a:latin typeface="Open Sans" panose="020B0606030504020204" pitchFamily="34" charset="0"/>
              <a:ea typeface="Open Sans" panose="020B0606030504020204" pitchFamily="34" charset="0"/>
              <a:cs typeface="Open Sans" panose="020B0606030504020204" pitchFamily="34" charset="0"/>
            </a:endParaRPr>
          </a:p>
        </p:txBody>
      </p:sp>
      <p:sp>
        <p:nvSpPr>
          <p:cNvPr id="389" name="TextBox 388">
            <a:extLst>
              <a:ext uri="{FF2B5EF4-FFF2-40B4-BE49-F238E27FC236}">
                <a16:creationId xmlns:a16="http://schemas.microsoft.com/office/drawing/2014/main" id="{574C93C8-A0D9-2B7D-C8F3-5D92250E5F2F}"/>
              </a:ext>
            </a:extLst>
          </p:cNvPr>
          <p:cNvSpPr txBox="1"/>
          <p:nvPr/>
        </p:nvSpPr>
        <p:spPr>
          <a:xfrm>
            <a:off x="5837648" y="3874401"/>
            <a:ext cx="1924919" cy="307777"/>
          </a:xfrm>
          <a:prstGeom prst="rect">
            <a:avLst/>
          </a:prstGeom>
          <a:noFill/>
        </p:spPr>
        <p:txBody>
          <a:bodyPr wrap="square">
            <a:spAutoFit/>
          </a:bodyPr>
          <a:lstStyle/>
          <a:p>
            <a:pPr>
              <a:spcAft>
                <a:spcPts val="800"/>
              </a:spcAft>
            </a:pPr>
            <a:r>
              <a:rPr lang="en-IN" b="1" dirty="0">
                <a:effectLst/>
                <a:latin typeface="Open Sans" panose="020B0606030504020204" pitchFamily="34" charset="0"/>
                <a:ea typeface="Open Sans" panose="020B0606030504020204" pitchFamily="34" charset="0"/>
                <a:cs typeface="Open Sans" panose="020B0606030504020204" pitchFamily="34" charset="0"/>
              </a:rPr>
              <a:t>Model Deployment</a:t>
            </a:r>
            <a:endParaRPr lang="en-US" b="1" dirty="0">
              <a:effectLst/>
              <a:latin typeface="Open Sans" panose="020B0606030504020204" pitchFamily="34" charset="0"/>
              <a:ea typeface="Open Sans" panose="020B0606030504020204" pitchFamily="34" charset="0"/>
              <a:cs typeface="Open Sans" panose="020B0606030504020204" pitchFamily="34" charset="0"/>
            </a:endParaRPr>
          </a:p>
        </p:txBody>
      </p:sp>
      <p:sp>
        <p:nvSpPr>
          <p:cNvPr id="448" name="TextBox 447">
            <a:extLst>
              <a:ext uri="{FF2B5EF4-FFF2-40B4-BE49-F238E27FC236}">
                <a16:creationId xmlns:a16="http://schemas.microsoft.com/office/drawing/2014/main" id="{ADA90D04-D461-C246-2061-8B2EC72A9E5A}"/>
              </a:ext>
            </a:extLst>
          </p:cNvPr>
          <p:cNvSpPr txBox="1"/>
          <p:nvPr/>
        </p:nvSpPr>
        <p:spPr>
          <a:xfrm>
            <a:off x="1575707" y="1453243"/>
            <a:ext cx="971550" cy="307777"/>
          </a:xfrm>
          <a:prstGeom prst="rect">
            <a:avLst/>
          </a:prstGeom>
          <a:noFill/>
        </p:spPr>
        <p:txBody>
          <a:bodyPr wrap="square" rtlCol="0">
            <a:spAutoFit/>
          </a:bodyPr>
          <a:lstStyle/>
          <a:p>
            <a:pPr algn="ctr">
              <a:spcAft>
                <a:spcPts val="800"/>
              </a:spcAft>
            </a:pPr>
            <a:r>
              <a:rPr lang="en-IN" b="1" dirty="0">
                <a:latin typeface="Open Sans" panose="020B0606030504020204" pitchFamily="34" charset="0"/>
                <a:ea typeface="Open Sans" panose="020B0606030504020204" pitchFamily="34" charset="0"/>
                <a:cs typeface="Open Sans" panose="020B0606030504020204" pitchFamily="34" charset="0"/>
              </a:rPr>
              <a:t>Phase - 1</a:t>
            </a:r>
            <a:endParaRPr lang="en-US" b="1" dirty="0">
              <a:latin typeface="Open Sans" panose="020B0606030504020204" pitchFamily="34" charset="0"/>
              <a:ea typeface="Open Sans" panose="020B0606030504020204" pitchFamily="34" charset="0"/>
              <a:cs typeface="Open Sans" panose="020B0606030504020204" pitchFamily="34" charset="0"/>
            </a:endParaRPr>
          </a:p>
        </p:txBody>
      </p:sp>
      <p:sp>
        <p:nvSpPr>
          <p:cNvPr id="455" name="TextBox 454">
            <a:extLst>
              <a:ext uri="{FF2B5EF4-FFF2-40B4-BE49-F238E27FC236}">
                <a16:creationId xmlns:a16="http://schemas.microsoft.com/office/drawing/2014/main" id="{66F7CCD7-7CDB-A7C4-FC82-0C1223D48A8C}"/>
              </a:ext>
            </a:extLst>
          </p:cNvPr>
          <p:cNvSpPr txBox="1"/>
          <p:nvPr/>
        </p:nvSpPr>
        <p:spPr>
          <a:xfrm>
            <a:off x="3808126" y="1450490"/>
            <a:ext cx="971550" cy="307777"/>
          </a:xfrm>
          <a:prstGeom prst="rect">
            <a:avLst/>
          </a:prstGeom>
          <a:noFill/>
        </p:spPr>
        <p:txBody>
          <a:bodyPr wrap="square" rtlCol="0">
            <a:spAutoFit/>
          </a:bodyPr>
          <a:lstStyle/>
          <a:p>
            <a:pPr algn="ctr">
              <a:spcAft>
                <a:spcPts val="800"/>
              </a:spcAft>
            </a:pPr>
            <a:r>
              <a:rPr lang="en-IN" b="1" dirty="0">
                <a:latin typeface="Open Sans" panose="020B0606030504020204" pitchFamily="34" charset="0"/>
                <a:ea typeface="Open Sans" panose="020B0606030504020204" pitchFamily="34" charset="0"/>
                <a:cs typeface="Open Sans" panose="020B0606030504020204" pitchFamily="34" charset="0"/>
              </a:rPr>
              <a:t>Phase - 2</a:t>
            </a:r>
            <a:endParaRPr lang="en-US" b="1" dirty="0">
              <a:latin typeface="Open Sans" panose="020B0606030504020204" pitchFamily="34" charset="0"/>
              <a:ea typeface="Open Sans" panose="020B0606030504020204" pitchFamily="34" charset="0"/>
              <a:cs typeface="Open Sans" panose="020B0606030504020204" pitchFamily="34" charset="0"/>
            </a:endParaRPr>
          </a:p>
        </p:txBody>
      </p:sp>
      <p:sp>
        <p:nvSpPr>
          <p:cNvPr id="456" name="TextBox 455">
            <a:extLst>
              <a:ext uri="{FF2B5EF4-FFF2-40B4-BE49-F238E27FC236}">
                <a16:creationId xmlns:a16="http://schemas.microsoft.com/office/drawing/2014/main" id="{1F82358F-BEC9-5A53-4EC3-EEBBEE768145}"/>
              </a:ext>
            </a:extLst>
          </p:cNvPr>
          <p:cNvSpPr txBox="1"/>
          <p:nvPr/>
        </p:nvSpPr>
        <p:spPr>
          <a:xfrm>
            <a:off x="6018723" y="1495057"/>
            <a:ext cx="971550" cy="307777"/>
          </a:xfrm>
          <a:prstGeom prst="rect">
            <a:avLst/>
          </a:prstGeom>
          <a:noFill/>
        </p:spPr>
        <p:txBody>
          <a:bodyPr wrap="square" rtlCol="0">
            <a:spAutoFit/>
          </a:bodyPr>
          <a:lstStyle/>
          <a:p>
            <a:pPr algn="ctr">
              <a:spcAft>
                <a:spcPts val="800"/>
              </a:spcAft>
            </a:pPr>
            <a:r>
              <a:rPr lang="en-IN" b="1" dirty="0">
                <a:latin typeface="Open Sans" panose="020B0606030504020204" pitchFamily="34" charset="0"/>
                <a:ea typeface="Open Sans" panose="020B0606030504020204" pitchFamily="34" charset="0"/>
                <a:cs typeface="Open Sans" panose="020B0606030504020204" pitchFamily="34" charset="0"/>
              </a:rPr>
              <a:t>Phase - 3</a:t>
            </a:r>
            <a:endParaRPr lang="en-US" b="1"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7030108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6BB5C8-33D0-827F-6BB7-30D16FFE621C}"/>
              </a:ext>
            </a:extLst>
          </p:cNvPr>
          <p:cNvPicPr>
            <a:picLocks noChangeAspect="1"/>
          </p:cNvPicPr>
          <p:nvPr/>
        </p:nvPicPr>
        <p:blipFill>
          <a:blip r:embed="rId2"/>
          <a:stretch>
            <a:fillRect/>
          </a:stretch>
        </p:blipFill>
        <p:spPr>
          <a:xfrm>
            <a:off x="1956345" y="522515"/>
            <a:ext cx="4718680" cy="4490357"/>
          </a:xfrm>
          <a:prstGeom prst="rect">
            <a:avLst/>
          </a:prstGeom>
        </p:spPr>
      </p:pic>
      <p:sp>
        <p:nvSpPr>
          <p:cNvPr id="5" name="TextBox 4">
            <a:extLst>
              <a:ext uri="{FF2B5EF4-FFF2-40B4-BE49-F238E27FC236}">
                <a16:creationId xmlns:a16="http://schemas.microsoft.com/office/drawing/2014/main" id="{FE36727F-772D-D1CE-BCAB-4612900BD659}"/>
              </a:ext>
            </a:extLst>
          </p:cNvPr>
          <p:cNvSpPr txBox="1"/>
          <p:nvPr/>
        </p:nvSpPr>
        <p:spPr>
          <a:xfrm>
            <a:off x="1054463" y="57149"/>
            <a:ext cx="7035074" cy="461665"/>
          </a:xfrm>
          <a:prstGeom prst="rect">
            <a:avLst/>
          </a:prstGeom>
          <a:noFill/>
        </p:spPr>
        <p:txBody>
          <a:bodyPr wrap="square">
            <a:spAutoFit/>
          </a:bodyPr>
          <a:lstStyle/>
          <a:p>
            <a:pPr algn="ctr" rtl="0">
              <a:spcBef>
                <a:spcPts val="0"/>
              </a:spcBef>
              <a:spcAft>
                <a:spcPts val="1200"/>
              </a:spcAft>
            </a:pPr>
            <a:r>
              <a:rPr lang="en-US" sz="2400" b="1" kern="0" dirty="0">
                <a:solidFill>
                  <a:schemeClr val="tx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Lexicon Based Sentiment Analysis Framework</a:t>
            </a:r>
            <a:endParaRPr lang="en-US" sz="1800" b="1" dirty="0">
              <a:solidFill>
                <a:schemeClr val="tx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717447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D12DF7-7194-119F-FE24-CD0BBB7D1715}"/>
              </a:ext>
            </a:extLst>
          </p:cNvPr>
          <p:cNvSpPr txBox="1"/>
          <p:nvPr/>
        </p:nvSpPr>
        <p:spPr>
          <a:xfrm>
            <a:off x="2057401" y="228601"/>
            <a:ext cx="4408714" cy="461665"/>
          </a:xfrm>
          <a:prstGeom prst="rect">
            <a:avLst/>
          </a:prstGeom>
          <a:noFill/>
        </p:spPr>
        <p:txBody>
          <a:bodyPr wrap="square" rtlCol="0">
            <a:spAutoFit/>
          </a:bodyPr>
          <a:lstStyle/>
          <a:p>
            <a:pPr algn="ctr"/>
            <a:r>
              <a:rPr lang="en-IN" sz="2400" b="1" dirty="0">
                <a:solidFill>
                  <a:schemeClr val="tx1"/>
                </a:solidFill>
                <a:effectLst>
                  <a:outerShdw blurRad="38100" dist="38100" dir="2700000" algn="tl">
                    <a:srgbClr val="000000">
                      <a:alpha val="43137"/>
                    </a:srgbClr>
                  </a:outerShdw>
                </a:effectLst>
              </a:rPr>
              <a:t>Data Pre-Processing</a:t>
            </a:r>
            <a:endParaRPr lang="en-US" sz="2400" b="1" dirty="0">
              <a:solidFill>
                <a:schemeClr val="tx1"/>
              </a:solidFill>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93E8863E-C069-8296-EB43-72CA0C567E0B}"/>
              </a:ext>
            </a:extLst>
          </p:cNvPr>
          <p:cNvSpPr txBox="1"/>
          <p:nvPr/>
        </p:nvSpPr>
        <p:spPr>
          <a:xfrm>
            <a:off x="220437" y="849087"/>
            <a:ext cx="3543300" cy="307777"/>
          </a:xfrm>
          <a:prstGeom prst="rect">
            <a:avLst/>
          </a:prstGeom>
          <a:noFill/>
        </p:spPr>
        <p:txBody>
          <a:bodyPr wrap="square" rtlCol="0">
            <a:spAutoFit/>
          </a:bodyPr>
          <a:lstStyle/>
          <a:p>
            <a:r>
              <a:rPr lang="en-IN" b="1" dirty="0" err="1">
                <a:solidFill>
                  <a:schemeClr val="tx1"/>
                </a:solidFill>
              </a:rPr>
              <a:t>Analyzed</a:t>
            </a:r>
            <a:r>
              <a:rPr lang="en-IN" b="1" dirty="0">
                <a:solidFill>
                  <a:schemeClr val="tx1"/>
                </a:solidFill>
              </a:rPr>
              <a:t> Transcribed Dataset</a:t>
            </a:r>
            <a:endParaRPr lang="en-US" b="1" dirty="0">
              <a:solidFill>
                <a:schemeClr val="tx1"/>
              </a:solidFill>
            </a:endParaRPr>
          </a:p>
        </p:txBody>
      </p:sp>
      <p:grpSp>
        <p:nvGrpSpPr>
          <p:cNvPr id="7" name="Group 6">
            <a:extLst>
              <a:ext uri="{FF2B5EF4-FFF2-40B4-BE49-F238E27FC236}">
                <a16:creationId xmlns:a16="http://schemas.microsoft.com/office/drawing/2014/main" id="{F0515B42-16C2-E296-4364-A2068A33C1AA}"/>
              </a:ext>
            </a:extLst>
          </p:cNvPr>
          <p:cNvGrpSpPr/>
          <p:nvPr/>
        </p:nvGrpSpPr>
        <p:grpSpPr>
          <a:xfrm>
            <a:off x="791164" y="1566890"/>
            <a:ext cx="7844700" cy="2154192"/>
            <a:chOff x="752293" y="1462641"/>
            <a:chExt cx="7844700" cy="2154192"/>
          </a:xfrm>
        </p:grpSpPr>
        <p:pic>
          <p:nvPicPr>
            <p:cNvPr id="5" name="Picture 4">
              <a:extLst>
                <a:ext uri="{FF2B5EF4-FFF2-40B4-BE49-F238E27FC236}">
                  <a16:creationId xmlns:a16="http://schemas.microsoft.com/office/drawing/2014/main" id="{38E0A495-6E74-01FA-E576-82A8D27A50AC}"/>
                </a:ext>
              </a:extLst>
            </p:cNvPr>
            <p:cNvPicPr>
              <a:picLocks noChangeAspect="1"/>
            </p:cNvPicPr>
            <p:nvPr/>
          </p:nvPicPr>
          <p:blipFill rotWithShape="1">
            <a:blip r:embed="rId2"/>
            <a:srcRect t="2353"/>
            <a:stretch/>
          </p:blipFill>
          <p:spPr>
            <a:xfrm>
              <a:off x="752293" y="1462641"/>
              <a:ext cx="7844700" cy="2154192"/>
            </a:xfrm>
            <a:prstGeom prst="rect">
              <a:avLst/>
            </a:prstGeom>
          </p:spPr>
        </p:pic>
        <p:sp>
          <p:nvSpPr>
            <p:cNvPr id="6" name="Oval 5">
              <a:extLst>
                <a:ext uri="{FF2B5EF4-FFF2-40B4-BE49-F238E27FC236}">
                  <a16:creationId xmlns:a16="http://schemas.microsoft.com/office/drawing/2014/main" id="{1C0DDFC8-E1B7-0875-4D09-2A16573A6B68}"/>
                </a:ext>
              </a:extLst>
            </p:cNvPr>
            <p:cNvSpPr/>
            <p:nvPr/>
          </p:nvSpPr>
          <p:spPr>
            <a:xfrm>
              <a:off x="824594" y="1462642"/>
              <a:ext cx="106136" cy="145722"/>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03BC0454-F1D1-5C81-E37C-6159058378E2}"/>
              </a:ext>
            </a:extLst>
          </p:cNvPr>
          <p:cNvSpPr txBox="1"/>
          <p:nvPr/>
        </p:nvSpPr>
        <p:spPr>
          <a:xfrm>
            <a:off x="2253343" y="3911924"/>
            <a:ext cx="4318908" cy="307777"/>
          </a:xfrm>
          <a:prstGeom prst="rect">
            <a:avLst/>
          </a:prstGeom>
          <a:noFill/>
        </p:spPr>
        <p:txBody>
          <a:bodyPr wrap="square" rtlCol="0">
            <a:spAutoFit/>
          </a:bodyPr>
          <a:lstStyle/>
          <a:p>
            <a:pPr algn="ctr"/>
            <a:r>
              <a:rPr lang="en-IN" dirty="0"/>
              <a:t>Figure : Transcribed call Review for analysis</a:t>
            </a:r>
            <a:endParaRPr lang="en-US" dirty="0"/>
          </a:p>
        </p:txBody>
      </p:sp>
      <p:grpSp>
        <p:nvGrpSpPr>
          <p:cNvPr id="25" name="Group 24">
            <a:extLst>
              <a:ext uri="{FF2B5EF4-FFF2-40B4-BE49-F238E27FC236}">
                <a16:creationId xmlns:a16="http://schemas.microsoft.com/office/drawing/2014/main" id="{E0477E94-2F0E-654A-192B-4346186CCBE6}"/>
              </a:ext>
            </a:extLst>
          </p:cNvPr>
          <p:cNvGrpSpPr/>
          <p:nvPr/>
        </p:nvGrpSpPr>
        <p:grpSpPr>
          <a:xfrm>
            <a:off x="1809750" y="2572246"/>
            <a:ext cx="3714750" cy="678954"/>
            <a:chOff x="1809750" y="2572246"/>
            <a:chExt cx="3714750" cy="678954"/>
          </a:xfrm>
        </p:grpSpPr>
        <p:sp>
          <p:nvSpPr>
            <p:cNvPr id="12" name="Oval 11">
              <a:extLst>
                <a:ext uri="{FF2B5EF4-FFF2-40B4-BE49-F238E27FC236}">
                  <a16:creationId xmlns:a16="http://schemas.microsoft.com/office/drawing/2014/main" id="{24F04878-F392-0403-771F-AAA3CE65D6CB}"/>
                </a:ext>
              </a:extLst>
            </p:cNvPr>
            <p:cNvSpPr/>
            <p:nvPr/>
          </p:nvSpPr>
          <p:spPr>
            <a:xfrm>
              <a:off x="1809750" y="2947391"/>
              <a:ext cx="1612900" cy="303809"/>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CAFB3A1-0829-9564-48EF-9A6A1BAF15B2}"/>
                </a:ext>
              </a:extLst>
            </p:cNvPr>
            <p:cNvSpPr/>
            <p:nvPr/>
          </p:nvSpPr>
          <p:spPr>
            <a:xfrm>
              <a:off x="4669064" y="2572246"/>
              <a:ext cx="855436" cy="27255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ABA631CD-139E-8585-5D97-0A2D48191F7A}"/>
              </a:ext>
            </a:extLst>
          </p:cNvPr>
          <p:cNvGrpSpPr/>
          <p:nvPr/>
        </p:nvGrpSpPr>
        <p:grpSpPr>
          <a:xfrm>
            <a:off x="4133850" y="1667650"/>
            <a:ext cx="933450" cy="866000"/>
            <a:chOff x="4133850" y="1667650"/>
            <a:chExt cx="933450" cy="866000"/>
          </a:xfrm>
        </p:grpSpPr>
        <p:sp>
          <p:nvSpPr>
            <p:cNvPr id="20" name="Oval 19">
              <a:extLst>
                <a:ext uri="{FF2B5EF4-FFF2-40B4-BE49-F238E27FC236}">
                  <a16:creationId xmlns:a16="http://schemas.microsoft.com/office/drawing/2014/main" id="{86AF88D6-3080-B8C6-65C3-91BD880629AB}"/>
                </a:ext>
              </a:extLst>
            </p:cNvPr>
            <p:cNvSpPr/>
            <p:nvPr/>
          </p:nvSpPr>
          <p:spPr>
            <a:xfrm>
              <a:off x="4133850" y="2334400"/>
              <a:ext cx="374650" cy="19925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75905BB-7762-AB20-8775-A0481C1A1FFD}"/>
                </a:ext>
              </a:extLst>
            </p:cNvPr>
            <p:cNvSpPr/>
            <p:nvPr/>
          </p:nvSpPr>
          <p:spPr>
            <a:xfrm>
              <a:off x="4692650" y="1667650"/>
              <a:ext cx="374650" cy="19925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Oval 21">
            <a:extLst>
              <a:ext uri="{FF2B5EF4-FFF2-40B4-BE49-F238E27FC236}">
                <a16:creationId xmlns:a16="http://schemas.microsoft.com/office/drawing/2014/main" id="{55AAC38B-6659-663B-F530-8F2906749284}"/>
              </a:ext>
            </a:extLst>
          </p:cNvPr>
          <p:cNvSpPr/>
          <p:nvPr/>
        </p:nvSpPr>
        <p:spPr>
          <a:xfrm>
            <a:off x="5067300" y="3251200"/>
            <a:ext cx="1504951" cy="244878"/>
          </a:xfrm>
          <a:prstGeom prst="ellipse">
            <a:avLst/>
          </a:prstGeom>
          <a:noFill/>
          <a:ln>
            <a:solidFill>
              <a:schemeClr val="accent3">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19F5FCD3-264F-B96B-2BB3-7F7C523E016A}"/>
              </a:ext>
            </a:extLst>
          </p:cNvPr>
          <p:cNvGrpSpPr/>
          <p:nvPr/>
        </p:nvGrpSpPr>
        <p:grpSpPr>
          <a:xfrm>
            <a:off x="1602468" y="1517445"/>
            <a:ext cx="5253264" cy="2136484"/>
            <a:chOff x="1602468" y="1517445"/>
            <a:chExt cx="5253264" cy="2136484"/>
          </a:xfrm>
        </p:grpSpPr>
        <p:sp>
          <p:nvSpPr>
            <p:cNvPr id="14" name="Oval 13">
              <a:extLst>
                <a:ext uri="{FF2B5EF4-FFF2-40B4-BE49-F238E27FC236}">
                  <a16:creationId xmlns:a16="http://schemas.microsoft.com/office/drawing/2014/main" id="{CFA273B2-2A06-B1E3-CB8E-34309BF97890}"/>
                </a:ext>
              </a:extLst>
            </p:cNvPr>
            <p:cNvSpPr/>
            <p:nvPr/>
          </p:nvSpPr>
          <p:spPr>
            <a:xfrm>
              <a:off x="2421620" y="2372500"/>
              <a:ext cx="482598" cy="164604"/>
            </a:xfrm>
            <a:prstGeom prst="ellipse">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22F5C52-C16E-7C0E-86A6-B6F16E2480C9}"/>
                </a:ext>
              </a:extLst>
            </p:cNvPr>
            <p:cNvSpPr/>
            <p:nvPr/>
          </p:nvSpPr>
          <p:spPr>
            <a:xfrm>
              <a:off x="1602468" y="1644460"/>
              <a:ext cx="1301750" cy="247840"/>
            </a:xfrm>
            <a:prstGeom prst="ellipse">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AAEBA9B-B904-30F5-12D6-F90BAB116711}"/>
                </a:ext>
              </a:extLst>
            </p:cNvPr>
            <p:cNvSpPr/>
            <p:nvPr/>
          </p:nvSpPr>
          <p:spPr>
            <a:xfrm>
              <a:off x="3522438" y="3409051"/>
              <a:ext cx="482598" cy="244878"/>
            </a:xfrm>
            <a:prstGeom prst="ellipse">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48CEBCD-E0E2-2B66-FFEA-3C102A8A65BC}"/>
                </a:ext>
              </a:extLst>
            </p:cNvPr>
            <p:cNvSpPr/>
            <p:nvPr/>
          </p:nvSpPr>
          <p:spPr>
            <a:xfrm>
              <a:off x="6330952" y="1517445"/>
              <a:ext cx="524780" cy="244877"/>
            </a:xfrm>
            <a:prstGeom prst="ellipse">
              <a:avLst/>
            </a:prstGeom>
            <a:noFill/>
            <a:ln>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404201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barn(inVertical)">
                                      <p:cBhvr>
                                        <p:cTn id="14" dur="5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fill="hold"/>
                                        <p:tgtEl>
                                          <p:spTgt spid="24"/>
                                        </p:tgtEl>
                                        <p:attrNameLst>
                                          <p:attrName>ppt_x</p:attrName>
                                        </p:attrNameLst>
                                      </p:cBhvr>
                                      <p:tavLst>
                                        <p:tav tm="0">
                                          <p:val>
                                            <p:strVal val="#ppt_x"/>
                                          </p:val>
                                        </p:tav>
                                        <p:tav tm="100000">
                                          <p:val>
                                            <p:strVal val="#ppt_x"/>
                                          </p:val>
                                        </p:tav>
                                      </p:tavLst>
                                    </p:anim>
                                    <p:anim calcmode="lin" valueType="num">
                                      <p:cBhvr additive="base">
                                        <p:cTn id="20"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015FCA-8A31-3C94-374E-D288D3EA10BB}"/>
              </a:ext>
            </a:extLst>
          </p:cNvPr>
          <p:cNvSpPr txBox="1"/>
          <p:nvPr/>
        </p:nvSpPr>
        <p:spPr>
          <a:xfrm>
            <a:off x="310242" y="131038"/>
            <a:ext cx="8833757" cy="4669035"/>
          </a:xfrm>
          <a:prstGeom prst="rect">
            <a:avLst/>
          </a:prstGeom>
          <a:noFill/>
        </p:spPr>
        <p:txBody>
          <a:bodyPr wrap="square">
            <a:spAutoFit/>
          </a:bodyPr>
          <a:lstStyle/>
          <a:p>
            <a:pPr>
              <a:lnSpc>
                <a:spcPct val="150000"/>
              </a:lnSpc>
            </a:pPr>
            <a:r>
              <a:rPr lang="en-US" sz="1600" b="1" dirty="0">
                <a:solidFill>
                  <a:schemeClr val="tx1"/>
                </a:solidFill>
                <a:latin typeface="+mj-lt"/>
              </a:rPr>
              <a:t>Data Cleaning Steps</a:t>
            </a:r>
          </a:p>
          <a:p>
            <a:pPr marL="808038" indent="-358775" algn="just">
              <a:lnSpc>
                <a:spcPct val="150000"/>
              </a:lnSpc>
              <a:buFont typeface="Wingdings" panose="05000000000000000000" pitchFamily="2" charset="2"/>
              <a:buChar char="Ø"/>
            </a:pPr>
            <a:r>
              <a:rPr lang="en-US" dirty="0">
                <a:solidFill>
                  <a:schemeClr val="tx1"/>
                </a:solidFill>
                <a:latin typeface="+mn-lt"/>
              </a:rPr>
              <a:t>Remove HTML tags and content within square brackets.</a:t>
            </a:r>
          </a:p>
          <a:p>
            <a:pPr marL="808038" indent="-358775" algn="just">
              <a:lnSpc>
                <a:spcPct val="150000"/>
              </a:lnSpc>
              <a:buFont typeface="Wingdings" panose="05000000000000000000" pitchFamily="2" charset="2"/>
              <a:buChar char="Ø"/>
            </a:pPr>
            <a:r>
              <a:rPr lang="en-US" dirty="0">
                <a:solidFill>
                  <a:schemeClr val="tx1"/>
                </a:solidFill>
                <a:latin typeface="+mn-lt"/>
              </a:rPr>
              <a:t>Eliminate non-alphabetic characters and special characters.</a:t>
            </a:r>
          </a:p>
          <a:p>
            <a:pPr marL="808038" indent="-358775" algn="just">
              <a:lnSpc>
                <a:spcPct val="150000"/>
              </a:lnSpc>
              <a:buFont typeface="Wingdings" panose="05000000000000000000" pitchFamily="2" charset="2"/>
              <a:buChar char="Ø"/>
            </a:pPr>
            <a:r>
              <a:rPr lang="en-US" dirty="0">
                <a:solidFill>
                  <a:schemeClr val="tx1"/>
                </a:solidFill>
                <a:latin typeface="+mn-lt"/>
              </a:rPr>
              <a:t>Remove punctuation marks to ensure text consistency.</a:t>
            </a:r>
          </a:p>
          <a:p>
            <a:pPr marL="808038" indent="-358775" algn="just">
              <a:lnSpc>
                <a:spcPct val="150000"/>
              </a:lnSpc>
              <a:buFont typeface="Wingdings" panose="05000000000000000000" pitchFamily="2" charset="2"/>
              <a:buChar char="Ø"/>
            </a:pPr>
            <a:endParaRPr lang="en-US" dirty="0">
              <a:solidFill>
                <a:schemeClr val="tx1"/>
              </a:solidFill>
              <a:latin typeface="+mn-lt"/>
            </a:endParaRPr>
          </a:p>
          <a:p>
            <a:pPr>
              <a:lnSpc>
                <a:spcPct val="150000"/>
              </a:lnSpc>
            </a:pPr>
            <a:r>
              <a:rPr lang="en-US" sz="1600" b="1" dirty="0">
                <a:solidFill>
                  <a:schemeClr val="tx1"/>
                </a:solidFill>
                <a:latin typeface="+mj-lt"/>
              </a:rPr>
              <a:t>Text Normalization</a:t>
            </a:r>
          </a:p>
          <a:p>
            <a:pPr algn="just">
              <a:lnSpc>
                <a:spcPct val="150000"/>
              </a:lnSpc>
            </a:pPr>
            <a:r>
              <a:rPr lang="en-US" b="0" i="0" dirty="0">
                <a:solidFill>
                  <a:schemeClr val="tx1"/>
                </a:solidFill>
                <a:effectLst/>
                <a:latin typeface="+mn-lt"/>
              </a:rPr>
              <a:t>Text normalization is the process of transforming text into a standard and consistent format to reduce variations and ensure uniformity in the text data. It involves applying a set of techniques to make the text more suitable for analysis and modeling. </a:t>
            </a:r>
          </a:p>
          <a:p>
            <a:pPr algn="just">
              <a:lnSpc>
                <a:spcPct val="150000"/>
              </a:lnSpc>
            </a:pPr>
            <a:endParaRPr lang="en-US" b="0" i="0" dirty="0">
              <a:solidFill>
                <a:schemeClr val="tx1"/>
              </a:solidFill>
              <a:effectLst/>
              <a:latin typeface="+mn-lt"/>
            </a:endParaRPr>
          </a:p>
          <a:p>
            <a:pPr marL="808038" indent="-358775" algn="just">
              <a:lnSpc>
                <a:spcPct val="150000"/>
              </a:lnSpc>
              <a:buFont typeface="Wingdings" panose="05000000000000000000" pitchFamily="2" charset="2"/>
              <a:buChar char="Ø"/>
            </a:pPr>
            <a:r>
              <a:rPr lang="en-US" dirty="0">
                <a:solidFill>
                  <a:schemeClr val="tx1"/>
                </a:solidFill>
                <a:latin typeface="+mn-lt"/>
              </a:rPr>
              <a:t>Convert text to lowercase to ensure case insensitivity.</a:t>
            </a:r>
          </a:p>
          <a:p>
            <a:pPr marL="808038" indent="-358775" algn="just">
              <a:lnSpc>
                <a:spcPct val="150000"/>
              </a:lnSpc>
              <a:buFont typeface="Wingdings" panose="05000000000000000000" pitchFamily="2" charset="2"/>
              <a:buChar char="Ø"/>
            </a:pPr>
            <a:r>
              <a:rPr lang="en-US" dirty="0">
                <a:solidFill>
                  <a:schemeClr val="tx1"/>
                </a:solidFill>
                <a:latin typeface="+mn-lt"/>
              </a:rPr>
              <a:t>Tokenize the text by splitting it into individual words or tokens.</a:t>
            </a:r>
          </a:p>
          <a:p>
            <a:pPr marL="808038" indent="-358775" algn="just">
              <a:lnSpc>
                <a:spcPct val="150000"/>
              </a:lnSpc>
              <a:buFont typeface="Wingdings" panose="05000000000000000000" pitchFamily="2" charset="2"/>
              <a:buChar char="Ø"/>
            </a:pPr>
            <a:r>
              <a:rPr lang="en-US" dirty="0">
                <a:solidFill>
                  <a:schemeClr val="tx1"/>
                </a:solidFill>
                <a:latin typeface="+mn-lt"/>
              </a:rPr>
              <a:t>Remove </a:t>
            </a:r>
            <a:r>
              <a:rPr lang="en-US" dirty="0" err="1">
                <a:solidFill>
                  <a:schemeClr val="tx1"/>
                </a:solidFill>
                <a:latin typeface="+mn-lt"/>
              </a:rPr>
              <a:t>stopwords</a:t>
            </a:r>
            <a:r>
              <a:rPr lang="en-US" dirty="0">
                <a:solidFill>
                  <a:schemeClr val="tx1"/>
                </a:solidFill>
                <a:latin typeface="+mn-lt"/>
              </a:rPr>
              <a:t> (commonly used words with little semantic value) and custom </a:t>
            </a:r>
            <a:r>
              <a:rPr lang="en-US" dirty="0" err="1">
                <a:solidFill>
                  <a:schemeClr val="tx1"/>
                </a:solidFill>
                <a:latin typeface="+mn-lt"/>
              </a:rPr>
              <a:t>stopwords</a:t>
            </a:r>
            <a:r>
              <a:rPr lang="en-US" dirty="0">
                <a:solidFill>
                  <a:schemeClr val="tx1"/>
                </a:solidFill>
                <a:latin typeface="+mn-lt"/>
              </a:rPr>
              <a:t>.</a:t>
            </a:r>
          </a:p>
          <a:p>
            <a:pPr marL="808038" indent="-358775" algn="just">
              <a:lnSpc>
                <a:spcPct val="150000"/>
              </a:lnSpc>
              <a:buFont typeface="Wingdings" panose="05000000000000000000" pitchFamily="2" charset="2"/>
              <a:buChar char="Ø"/>
            </a:pPr>
            <a:r>
              <a:rPr lang="en-US" dirty="0">
                <a:solidFill>
                  <a:schemeClr val="tx1"/>
                </a:solidFill>
                <a:latin typeface="+mn-lt"/>
              </a:rPr>
              <a:t>Lemmatize tokens to reduce words to their base form.</a:t>
            </a:r>
            <a:endParaRPr lang="en-US" sz="1500" b="1" dirty="0">
              <a:solidFill>
                <a:schemeClr val="tx1"/>
              </a:solidFill>
              <a:latin typeface="+mj-lt"/>
            </a:endParaRPr>
          </a:p>
        </p:txBody>
      </p:sp>
    </p:spTree>
    <p:extLst>
      <p:ext uri="{BB962C8B-B14F-4D97-AF65-F5344CB8AC3E}">
        <p14:creationId xmlns:p14="http://schemas.microsoft.com/office/powerpoint/2010/main" val="28079656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50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50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50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50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50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500"/>
                                  </p:stCondLst>
                                  <p:childTnLst>
                                    <p:set>
                                      <p:cBhvr>
                                        <p:cTn id="42" dur="1" fill="hold">
                                          <p:stCondLst>
                                            <p:cond delay="0"/>
                                          </p:stCondLst>
                                        </p:cTn>
                                        <p:tgtEl>
                                          <p:spTgt spid="3">
                                            <p:txEl>
                                              <p:pRg st="8" end="8"/>
                                            </p:txEl>
                                          </p:spTgt>
                                        </p:tgtEl>
                                        <p:attrNameLst>
                                          <p:attrName>style.visibility</p:attrName>
                                        </p:attrNameLst>
                                      </p:cBhvr>
                                      <p:to>
                                        <p:strVal val="visible"/>
                                      </p:to>
                                    </p:set>
                                    <p:anim calcmode="lin" valueType="num">
                                      <p:cBhvr additive="base">
                                        <p:cTn id="43"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500"/>
                                  </p:stCondLst>
                                  <p:childTnLst>
                                    <p:set>
                                      <p:cBhvr>
                                        <p:cTn id="48" dur="1" fill="hold">
                                          <p:stCondLst>
                                            <p:cond delay="0"/>
                                          </p:stCondLst>
                                        </p:cTn>
                                        <p:tgtEl>
                                          <p:spTgt spid="3">
                                            <p:txEl>
                                              <p:pRg st="9" end="9"/>
                                            </p:txEl>
                                          </p:spTgt>
                                        </p:tgtEl>
                                        <p:attrNameLst>
                                          <p:attrName>style.visibility</p:attrName>
                                        </p:attrNameLst>
                                      </p:cBhvr>
                                      <p:to>
                                        <p:strVal val="visible"/>
                                      </p:to>
                                    </p:set>
                                    <p:anim calcmode="lin" valueType="num">
                                      <p:cBhvr additive="base">
                                        <p:cTn id="49" dur="500" fill="hold"/>
                                        <p:tgtEl>
                                          <p:spTgt spid="3">
                                            <p:txEl>
                                              <p:pRg st="9" end="9"/>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3">
                                            <p:txEl>
                                              <p:pRg st="9" end="9"/>
                                            </p:txEl>
                                          </p:spTgt>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grpId="0" nodeType="clickEffect">
                                  <p:stCondLst>
                                    <p:cond delay="50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fill="hold"/>
                                        <p:tgtEl>
                                          <p:spTgt spid="3">
                                            <p:txEl>
                                              <p:pRg st="10" end="10"/>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3">
                                            <p:txEl>
                                              <p:pRg st="10" end="10"/>
                                            </p:txEl>
                                          </p:spTgt>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grpId="0" nodeType="clickEffect">
                                  <p:stCondLst>
                                    <p:cond delay="500"/>
                                  </p:stCondLst>
                                  <p:childTnLst>
                                    <p:set>
                                      <p:cBhvr>
                                        <p:cTn id="60" dur="1" fill="hold">
                                          <p:stCondLst>
                                            <p:cond delay="0"/>
                                          </p:stCondLst>
                                        </p:cTn>
                                        <p:tgtEl>
                                          <p:spTgt spid="3">
                                            <p:txEl>
                                              <p:pRg st="11" end="11"/>
                                            </p:txEl>
                                          </p:spTgt>
                                        </p:tgtEl>
                                        <p:attrNameLst>
                                          <p:attrName>style.visibility</p:attrName>
                                        </p:attrNameLst>
                                      </p:cBhvr>
                                      <p:to>
                                        <p:strVal val="visible"/>
                                      </p:to>
                                    </p:set>
                                    <p:anim calcmode="lin" valueType="num">
                                      <p:cBhvr additive="base">
                                        <p:cTn id="61" dur="500" fill="hold"/>
                                        <p:tgtEl>
                                          <p:spTgt spid="3">
                                            <p:txEl>
                                              <p:pRg st="11" end="11"/>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3">
                                            <p:txEl>
                                              <p:pRg st="11" end="1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2F23F3D-68B7-E246-52D3-D66A3B880F43}"/>
              </a:ext>
            </a:extLst>
          </p:cNvPr>
          <p:cNvSpPr txBox="1"/>
          <p:nvPr/>
        </p:nvSpPr>
        <p:spPr>
          <a:xfrm>
            <a:off x="261255" y="254327"/>
            <a:ext cx="5102679" cy="416011"/>
          </a:xfrm>
          <a:prstGeom prst="rect">
            <a:avLst/>
          </a:prstGeom>
          <a:noFill/>
        </p:spPr>
        <p:txBody>
          <a:bodyPr wrap="square">
            <a:spAutoFit/>
          </a:bodyPr>
          <a:lstStyle/>
          <a:p>
            <a:pPr>
              <a:lnSpc>
                <a:spcPct val="150000"/>
              </a:lnSpc>
            </a:pPr>
            <a:r>
              <a:rPr lang="en-US" sz="1600" b="1" dirty="0">
                <a:solidFill>
                  <a:schemeClr val="tx1"/>
                </a:solidFill>
                <a:latin typeface="+mj-lt"/>
              </a:rPr>
              <a:t>Text Pre-Processing for </a:t>
            </a:r>
            <a:r>
              <a:rPr lang="en-US" sz="1600" b="1" dirty="0" err="1">
                <a:solidFill>
                  <a:schemeClr val="tx1"/>
                </a:solidFill>
                <a:latin typeface="+mj-lt"/>
              </a:rPr>
              <a:t>SentiWordNet</a:t>
            </a:r>
            <a:r>
              <a:rPr lang="en-US" sz="1600" b="1" dirty="0">
                <a:solidFill>
                  <a:schemeClr val="tx1"/>
                </a:solidFill>
                <a:latin typeface="+mj-lt"/>
              </a:rPr>
              <a:t> </a:t>
            </a:r>
          </a:p>
        </p:txBody>
      </p:sp>
      <p:sp>
        <p:nvSpPr>
          <p:cNvPr id="6" name="TextBox 5">
            <a:extLst>
              <a:ext uri="{FF2B5EF4-FFF2-40B4-BE49-F238E27FC236}">
                <a16:creationId xmlns:a16="http://schemas.microsoft.com/office/drawing/2014/main" id="{C3E49D2B-4CF4-2B95-F824-96FFE6C8CDCD}"/>
              </a:ext>
            </a:extLst>
          </p:cNvPr>
          <p:cNvSpPr txBox="1"/>
          <p:nvPr/>
        </p:nvSpPr>
        <p:spPr>
          <a:xfrm>
            <a:off x="506184" y="874813"/>
            <a:ext cx="8433709" cy="1345048"/>
          </a:xfrm>
          <a:prstGeom prst="rect">
            <a:avLst/>
          </a:prstGeom>
          <a:noFill/>
        </p:spPr>
        <p:txBody>
          <a:bodyPr wrap="square">
            <a:spAutoFit/>
          </a:bodyPr>
          <a:lstStyle/>
          <a:p>
            <a:pPr>
              <a:lnSpc>
                <a:spcPct val="150000"/>
              </a:lnSpc>
            </a:pPr>
            <a:r>
              <a:rPr lang="en-US" sz="1400" b="1" i="0" u="none" strike="noStrike" baseline="0" dirty="0">
                <a:solidFill>
                  <a:srgbClr val="000000"/>
                </a:solidFill>
                <a:latin typeface="Times New Roman" panose="02020603050405020304" pitchFamily="18" charset="0"/>
              </a:rPr>
              <a:t>Parts of Speech (POS) Tagging : </a:t>
            </a:r>
            <a:r>
              <a:rPr lang="en-US" dirty="0">
                <a:solidFill>
                  <a:schemeClr val="tx1"/>
                </a:solidFill>
                <a:latin typeface="+mn-lt"/>
              </a:rPr>
              <a:t>It involves assigning grammatical tags to each word in a sentence, indicating its part of speech “(e.g., noun, verb, adjective).” POS tagging is essential for </a:t>
            </a:r>
            <a:r>
              <a:rPr lang="en-US" dirty="0" err="1">
                <a:solidFill>
                  <a:schemeClr val="tx1"/>
                </a:solidFill>
                <a:latin typeface="+mn-lt"/>
              </a:rPr>
              <a:t>SentiWordNet</a:t>
            </a:r>
            <a:r>
              <a:rPr lang="en-US" dirty="0">
                <a:solidFill>
                  <a:schemeClr val="tx1"/>
                </a:solidFill>
                <a:latin typeface="+mn-lt"/>
              </a:rPr>
              <a:t> because sentiment scores are assigned at the </a:t>
            </a:r>
            <a:r>
              <a:rPr lang="en-US" dirty="0" err="1">
                <a:solidFill>
                  <a:schemeClr val="tx1"/>
                </a:solidFill>
                <a:latin typeface="+mn-lt"/>
              </a:rPr>
              <a:t>synset</a:t>
            </a:r>
            <a:r>
              <a:rPr lang="en-US" dirty="0">
                <a:solidFill>
                  <a:schemeClr val="tx1"/>
                </a:solidFill>
                <a:latin typeface="+mn-lt"/>
              </a:rPr>
              <a:t> level, and knowing the correct POS tag helps in matching words with their corresponding </a:t>
            </a:r>
            <a:r>
              <a:rPr lang="en-US" dirty="0" err="1">
                <a:solidFill>
                  <a:schemeClr val="tx1"/>
                </a:solidFill>
                <a:latin typeface="+mn-lt"/>
              </a:rPr>
              <a:t>synsets</a:t>
            </a:r>
            <a:r>
              <a:rPr lang="en-US" dirty="0">
                <a:solidFill>
                  <a:schemeClr val="tx1"/>
                </a:solidFill>
                <a:latin typeface="+mn-lt"/>
              </a:rPr>
              <a:t>. </a:t>
            </a:r>
          </a:p>
        </p:txBody>
      </p:sp>
      <p:sp>
        <p:nvSpPr>
          <p:cNvPr id="8" name="TextBox 7">
            <a:extLst>
              <a:ext uri="{FF2B5EF4-FFF2-40B4-BE49-F238E27FC236}">
                <a16:creationId xmlns:a16="http://schemas.microsoft.com/office/drawing/2014/main" id="{01ECA0EB-F970-3416-B5FD-573AC811ACFF}"/>
              </a:ext>
            </a:extLst>
          </p:cNvPr>
          <p:cNvSpPr txBox="1"/>
          <p:nvPr/>
        </p:nvSpPr>
        <p:spPr>
          <a:xfrm>
            <a:off x="710293" y="2571750"/>
            <a:ext cx="4572000" cy="307777"/>
          </a:xfrm>
          <a:prstGeom prst="rect">
            <a:avLst/>
          </a:prstGeom>
          <a:noFill/>
        </p:spPr>
        <p:txBody>
          <a:bodyPr wrap="square">
            <a:spAutoFit/>
          </a:bodyPr>
          <a:lstStyle/>
          <a:p>
            <a:r>
              <a:rPr lang="en-US" sz="1400" b="1" i="0" u="none" strike="noStrike" baseline="0" dirty="0">
                <a:solidFill>
                  <a:srgbClr val="000000"/>
                </a:solidFill>
                <a:latin typeface="Times New Roman" panose="02020603050405020304" pitchFamily="18" charset="0"/>
              </a:rPr>
              <a:t>NLTK POS Tags </a:t>
            </a:r>
            <a:r>
              <a:rPr lang="en-US" sz="1400" b="0" i="0" u="none" strike="noStrike" baseline="0" dirty="0">
                <a:solidFill>
                  <a:srgbClr val="000000"/>
                </a:solidFill>
                <a:latin typeface="Times New Roman" panose="02020603050405020304" pitchFamily="18" charset="0"/>
              </a:rPr>
              <a:t>(Santorini, 1990)</a:t>
            </a:r>
            <a:r>
              <a:rPr lang="en-US" sz="1400" b="1" i="0" u="none" strike="noStrike" baseline="0" dirty="0">
                <a:solidFill>
                  <a:srgbClr val="000000"/>
                </a:solidFill>
                <a:latin typeface="Times New Roman" panose="02020603050405020304" pitchFamily="18" charset="0"/>
              </a:rPr>
              <a:t>: </a:t>
            </a:r>
            <a:endParaRPr lang="en-US" dirty="0"/>
          </a:p>
        </p:txBody>
      </p:sp>
      <p:pic>
        <p:nvPicPr>
          <p:cNvPr id="10" name="Picture 9">
            <a:extLst>
              <a:ext uri="{FF2B5EF4-FFF2-40B4-BE49-F238E27FC236}">
                <a16:creationId xmlns:a16="http://schemas.microsoft.com/office/drawing/2014/main" id="{F997D44B-B427-8FAC-B3A0-9499A977E74C}"/>
              </a:ext>
            </a:extLst>
          </p:cNvPr>
          <p:cNvPicPr>
            <a:picLocks noChangeAspect="1"/>
          </p:cNvPicPr>
          <p:nvPr/>
        </p:nvPicPr>
        <p:blipFill>
          <a:blip r:embed="rId2"/>
          <a:stretch>
            <a:fillRect/>
          </a:stretch>
        </p:blipFill>
        <p:spPr>
          <a:xfrm>
            <a:off x="632051" y="3061607"/>
            <a:ext cx="3343956" cy="1532960"/>
          </a:xfrm>
          <a:prstGeom prst="rect">
            <a:avLst/>
          </a:prstGeom>
        </p:spPr>
      </p:pic>
      <p:sp>
        <p:nvSpPr>
          <p:cNvPr id="12" name="TextBox 11">
            <a:extLst>
              <a:ext uri="{FF2B5EF4-FFF2-40B4-BE49-F238E27FC236}">
                <a16:creationId xmlns:a16="http://schemas.microsoft.com/office/drawing/2014/main" id="{4AF1FF76-332B-C89F-C0E1-8F1A5C5A80B2}"/>
              </a:ext>
            </a:extLst>
          </p:cNvPr>
          <p:cNvSpPr txBox="1"/>
          <p:nvPr/>
        </p:nvSpPr>
        <p:spPr>
          <a:xfrm>
            <a:off x="4572000" y="2571750"/>
            <a:ext cx="4572000" cy="307777"/>
          </a:xfrm>
          <a:prstGeom prst="rect">
            <a:avLst/>
          </a:prstGeom>
          <a:noFill/>
        </p:spPr>
        <p:txBody>
          <a:bodyPr wrap="square">
            <a:spAutoFit/>
          </a:bodyPr>
          <a:lstStyle/>
          <a:p>
            <a:r>
              <a:rPr lang="en-US" sz="1400" b="1" i="0" u="none" strike="noStrike" baseline="0" dirty="0">
                <a:solidFill>
                  <a:srgbClr val="000000"/>
                </a:solidFill>
                <a:latin typeface="Times New Roman" panose="02020603050405020304" pitchFamily="18" charset="0"/>
              </a:rPr>
              <a:t>WordNet POS Tags: </a:t>
            </a:r>
            <a:r>
              <a:rPr lang="en-US" sz="1400" b="0" i="0" u="none" strike="noStrike" baseline="0" dirty="0">
                <a:solidFill>
                  <a:srgbClr val="000000"/>
                </a:solidFill>
                <a:latin typeface="Times New Roman" panose="02020603050405020304" pitchFamily="18" charset="0"/>
              </a:rPr>
              <a:t>(Miller &amp; </a:t>
            </a:r>
            <a:r>
              <a:rPr lang="en-US" sz="1400" b="0" i="0" u="none" strike="noStrike" baseline="0" dirty="0" err="1">
                <a:solidFill>
                  <a:srgbClr val="000000"/>
                </a:solidFill>
                <a:latin typeface="Times New Roman" panose="02020603050405020304" pitchFamily="18" charset="0"/>
              </a:rPr>
              <a:t>Fellbaum</a:t>
            </a:r>
            <a:r>
              <a:rPr lang="en-US" sz="1400" b="0" i="0" u="none" strike="noStrike" baseline="0" dirty="0">
                <a:solidFill>
                  <a:srgbClr val="000000"/>
                </a:solidFill>
                <a:latin typeface="Times New Roman" panose="02020603050405020304" pitchFamily="18" charset="0"/>
              </a:rPr>
              <a:t>, 1998) </a:t>
            </a:r>
            <a:endParaRPr lang="en-US" dirty="0"/>
          </a:p>
        </p:txBody>
      </p:sp>
      <p:pic>
        <p:nvPicPr>
          <p:cNvPr id="14" name="Picture 13">
            <a:extLst>
              <a:ext uri="{FF2B5EF4-FFF2-40B4-BE49-F238E27FC236}">
                <a16:creationId xmlns:a16="http://schemas.microsoft.com/office/drawing/2014/main" id="{2D4EE12C-8664-7A61-3E4C-14BB09C59CBA}"/>
              </a:ext>
            </a:extLst>
          </p:cNvPr>
          <p:cNvPicPr>
            <a:picLocks noChangeAspect="1"/>
          </p:cNvPicPr>
          <p:nvPr/>
        </p:nvPicPr>
        <p:blipFill>
          <a:blip r:embed="rId3"/>
          <a:stretch>
            <a:fillRect/>
          </a:stretch>
        </p:blipFill>
        <p:spPr>
          <a:xfrm>
            <a:off x="4719071" y="3061607"/>
            <a:ext cx="3247915" cy="1532960"/>
          </a:xfrm>
          <a:prstGeom prst="rect">
            <a:avLst/>
          </a:prstGeom>
        </p:spPr>
      </p:pic>
    </p:spTree>
    <p:extLst>
      <p:ext uri="{BB962C8B-B14F-4D97-AF65-F5344CB8AC3E}">
        <p14:creationId xmlns:p14="http://schemas.microsoft.com/office/powerpoint/2010/main" val="7947598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8"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fill="hold"/>
                                        <p:tgtEl>
                                          <p:spTgt spid="6"/>
                                        </p:tgtEl>
                                        <p:attrNameLst>
                                          <p:attrName>ppt_x</p:attrName>
                                        </p:attrNameLst>
                                      </p:cBhvr>
                                      <p:tavLst>
                                        <p:tav tm="0">
                                          <p:val>
                                            <p:strVal val="0-#ppt_w/2"/>
                                          </p:val>
                                        </p:tav>
                                        <p:tav tm="100000">
                                          <p:val>
                                            <p:strVal val="#ppt_x"/>
                                          </p:val>
                                        </p:tav>
                                      </p:tavLst>
                                    </p:anim>
                                    <p:anim calcmode="lin" valueType="num">
                                      <p:cBhvr additive="base">
                                        <p:cTn id="15"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1000" fill="hold"/>
                                        <p:tgtEl>
                                          <p:spTgt spid="10"/>
                                        </p:tgtEl>
                                        <p:attrNameLst>
                                          <p:attrName>ppt_w</p:attrName>
                                        </p:attrNameLst>
                                      </p:cBhvr>
                                      <p:tavLst>
                                        <p:tav tm="0">
                                          <p:val>
                                            <p:fltVal val="0"/>
                                          </p:val>
                                        </p:tav>
                                        <p:tav tm="100000">
                                          <p:val>
                                            <p:strVal val="#ppt_w"/>
                                          </p:val>
                                        </p:tav>
                                      </p:tavLst>
                                    </p:anim>
                                    <p:anim calcmode="lin" valueType="num">
                                      <p:cBhvr>
                                        <p:cTn id="28" dur="1000" fill="hold"/>
                                        <p:tgtEl>
                                          <p:spTgt spid="10"/>
                                        </p:tgtEl>
                                        <p:attrNameLst>
                                          <p:attrName>ppt_h</p:attrName>
                                        </p:attrNameLst>
                                      </p:cBhvr>
                                      <p:tavLst>
                                        <p:tav tm="0">
                                          <p:val>
                                            <p:fltVal val="0"/>
                                          </p:val>
                                        </p:tav>
                                        <p:tav tm="100000">
                                          <p:val>
                                            <p:strVal val="#ppt_h"/>
                                          </p:val>
                                        </p:tav>
                                      </p:tavLst>
                                    </p:anim>
                                    <p:anim calcmode="lin" valueType="num">
                                      <p:cBhvr>
                                        <p:cTn id="29" dur="1000" fill="hold"/>
                                        <p:tgtEl>
                                          <p:spTgt spid="10"/>
                                        </p:tgtEl>
                                        <p:attrNameLst>
                                          <p:attrName>style.rotation</p:attrName>
                                        </p:attrNameLst>
                                      </p:cBhvr>
                                      <p:tavLst>
                                        <p:tav tm="0">
                                          <p:val>
                                            <p:fltVal val="90"/>
                                          </p:val>
                                        </p:tav>
                                        <p:tav tm="100000">
                                          <p:val>
                                            <p:fltVal val="0"/>
                                          </p:val>
                                        </p:tav>
                                      </p:tavLst>
                                    </p:anim>
                                    <p:animEffect transition="in" filter="fade">
                                      <p:cBhvr>
                                        <p:cTn id="30" dur="10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00"/>
                                        <p:tgtEl>
                                          <p:spTgt spid="12"/>
                                        </p:tgtEl>
                                      </p:cBhvr>
                                    </p:animEffect>
                                    <p:anim calcmode="lin" valueType="num">
                                      <p:cBhvr>
                                        <p:cTn id="36" dur="1000" fill="hold"/>
                                        <p:tgtEl>
                                          <p:spTgt spid="12"/>
                                        </p:tgtEl>
                                        <p:attrNameLst>
                                          <p:attrName>ppt_x</p:attrName>
                                        </p:attrNameLst>
                                      </p:cBhvr>
                                      <p:tavLst>
                                        <p:tav tm="0">
                                          <p:val>
                                            <p:strVal val="#ppt_x"/>
                                          </p:val>
                                        </p:tav>
                                        <p:tav tm="100000">
                                          <p:val>
                                            <p:strVal val="#ppt_x"/>
                                          </p:val>
                                        </p:tav>
                                      </p:tavLst>
                                    </p:anim>
                                    <p:anim calcmode="lin" valueType="num">
                                      <p:cBhvr>
                                        <p:cTn id="37"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31" presetClass="entr" presetSubtype="0"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1000" fill="hold"/>
                                        <p:tgtEl>
                                          <p:spTgt spid="14"/>
                                        </p:tgtEl>
                                        <p:attrNameLst>
                                          <p:attrName>ppt_w</p:attrName>
                                        </p:attrNameLst>
                                      </p:cBhvr>
                                      <p:tavLst>
                                        <p:tav tm="0">
                                          <p:val>
                                            <p:fltVal val="0"/>
                                          </p:val>
                                        </p:tav>
                                        <p:tav tm="100000">
                                          <p:val>
                                            <p:strVal val="#ppt_w"/>
                                          </p:val>
                                        </p:tav>
                                      </p:tavLst>
                                    </p:anim>
                                    <p:anim calcmode="lin" valueType="num">
                                      <p:cBhvr>
                                        <p:cTn id="43" dur="1000" fill="hold"/>
                                        <p:tgtEl>
                                          <p:spTgt spid="14"/>
                                        </p:tgtEl>
                                        <p:attrNameLst>
                                          <p:attrName>ppt_h</p:attrName>
                                        </p:attrNameLst>
                                      </p:cBhvr>
                                      <p:tavLst>
                                        <p:tav tm="0">
                                          <p:val>
                                            <p:fltVal val="0"/>
                                          </p:val>
                                        </p:tav>
                                        <p:tav tm="100000">
                                          <p:val>
                                            <p:strVal val="#ppt_h"/>
                                          </p:val>
                                        </p:tav>
                                      </p:tavLst>
                                    </p:anim>
                                    <p:anim calcmode="lin" valueType="num">
                                      <p:cBhvr>
                                        <p:cTn id="44" dur="1000" fill="hold"/>
                                        <p:tgtEl>
                                          <p:spTgt spid="14"/>
                                        </p:tgtEl>
                                        <p:attrNameLst>
                                          <p:attrName>style.rotation</p:attrName>
                                        </p:attrNameLst>
                                      </p:cBhvr>
                                      <p:tavLst>
                                        <p:tav tm="0">
                                          <p:val>
                                            <p:fltVal val="90"/>
                                          </p:val>
                                        </p:tav>
                                        <p:tav tm="100000">
                                          <p:val>
                                            <p:fltVal val="0"/>
                                          </p:val>
                                        </p:tav>
                                      </p:tavLst>
                                    </p:anim>
                                    <p:animEffect transition="in" filter="fade">
                                      <p:cBhvr>
                                        <p:cTn id="45"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38DF9D-4D54-C993-C7CC-DB75B76E598B}"/>
              </a:ext>
            </a:extLst>
          </p:cNvPr>
          <p:cNvPicPr>
            <a:picLocks noChangeAspect="1"/>
          </p:cNvPicPr>
          <p:nvPr/>
        </p:nvPicPr>
        <p:blipFill>
          <a:blip r:embed="rId2"/>
          <a:stretch>
            <a:fillRect/>
          </a:stretch>
        </p:blipFill>
        <p:spPr>
          <a:xfrm>
            <a:off x="3377308" y="88191"/>
            <a:ext cx="4542049" cy="4717258"/>
          </a:xfrm>
          <a:prstGeom prst="rect">
            <a:avLst/>
          </a:prstGeom>
        </p:spPr>
      </p:pic>
      <p:sp>
        <p:nvSpPr>
          <p:cNvPr id="5" name="TextBox 4">
            <a:extLst>
              <a:ext uri="{FF2B5EF4-FFF2-40B4-BE49-F238E27FC236}">
                <a16:creationId xmlns:a16="http://schemas.microsoft.com/office/drawing/2014/main" id="{AA869823-E278-22BC-CBC6-84E9AD52CD16}"/>
              </a:ext>
            </a:extLst>
          </p:cNvPr>
          <p:cNvSpPr txBox="1"/>
          <p:nvPr/>
        </p:nvSpPr>
        <p:spPr>
          <a:xfrm>
            <a:off x="266825" y="1781049"/>
            <a:ext cx="2762126" cy="1294585"/>
          </a:xfrm>
          <a:prstGeom prst="rect">
            <a:avLst/>
          </a:prstGeom>
          <a:noFill/>
        </p:spPr>
        <p:txBody>
          <a:bodyPr wrap="square">
            <a:spAutoFit/>
          </a:bodyPr>
          <a:lstStyle/>
          <a:p>
            <a:pPr rtl="0">
              <a:lnSpc>
                <a:spcPct val="150000"/>
              </a:lnSpc>
              <a:spcBef>
                <a:spcPts val="0"/>
              </a:spcBef>
              <a:spcAft>
                <a:spcPts val="1200"/>
              </a:spcAft>
            </a:pPr>
            <a:r>
              <a:rPr lang="en-US" sz="1800" b="1" kern="0" dirty="0">
                <a:solidFill>
                  <a:schemeClr val="tx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Supervised ML Approach for Sentiment Classification</a:t>
            </a:r>
            <a:endParaRPr lang="en-US" b="1" dirty="0">
              <a:solidFill>
                <a:schemeClr val="tx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0737652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inVertical)">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BBFD67-3507-91ED-90CB-124F8D022492}"/>
              </a:ext>
            </a:extLst>
          </p:cNvPr>
          <p:cNvSpPr txBox="1"/>
          <p:nvPr/>
        </p:nvSpPr>
        <p:spPr>
          <a:xfrm>
            <a:off x="579663" y="376791"/>
            <a:ext cx="7919357" cy="1138773"/>
          </a:xfrm>
          <a:prstGeom prst="rect">
            <a:avLst/>
          </a:prstGeom>
          <a:noFill/>
        </p:spPr>
        <p:txBody>
          <a:bodyPr wrap="square">
            <a:spAutoFit/>
          </a:bodyPr>
          <a:lstStyle/>
          <a:p>
            <a:r>
              <a:rPr lang="en-US" sz="1800" b="1" i="0" u="sng" strike="noStrike" baseline="0" dirty="0">
                <a:solidFill>
                  <a:srgbClr val="000000"/>
                </a:solidFill>
                <a:latin typeface="Arial" panose="020B0604020202020204" pitchFamily="34" charset="0"/>
              </a:rPr>
              <a:t>DATA PRE-PROCESSING </a:t>
            </a:r>
          </a:p>
          <a:p>
            <a:endParaRPr lang="en-US" sz="1400" b="1" i="0" u="none" strike="noStrike" baseline="0" dirty="0">
              <a:solidFill>
                <a:srgbClr val="000000"/>
              </a:solidFill>
              <a:latin typeface="Arial" panose="020B0604020202020204" pitchFamily="34" charset="0"/>
            </a:endParaRPr>
          </a:p>
          <a:p>
            <a:r>
              <a:rPr lang="en-US" sz="1800" b="0" i="0" u="none" strike="noStrike" baseline="0" dirty="0">
                <a:solidFill>
                  <a:srgbClr val="000000"/>
                </a:solidFill>
                <a:latin typeface="Times New Roman" panose="02020603050405020304" pitchFamily="18" charset="0"/>
              </a:rPr>
              <a:t>The exact steps for text cleaning were followed as those used during sentiment label generation using lexicon-based models. </a:t>
            </a:r>
            <a:endParaRPr lang="en-US" dirty="0"/>
          </a:p>
        </p:txBody>
      </p:sp>
      <p:grpSp>
        <p:nvGrpSpPr>
          <p:cNvPr id="8" name="Group 7">
            <a:extLst>
              <a:ext uri="{FF2B5EF4-FFF2-40B4-BE49-F238E27FC236}">
                <a16:creationId xmlns:a16="http://schemas.microsoft.com/office/drawing/2014/main" id="{AEB673BC-16FF-755A-B6A3-A26A6A671E28}"/>
              </a:ext>
            </a:extLst>
          </p:cNvPr>
          <p:cNvGrpSpPr/>
          <p:nvPr/>
        </p:nvGrpSpPr>
        <p:grpSpPr>
          <a:xfrm>
            <a:off x="524468" y="1526721"/>
            <a:ext cx="8227646" cy="3239988"/>
            <a:chOff x="524468" y="1836235"/>
            <a:chExt cx="8095063" cy="2930474"/>
          </a:xfrm>
        </p:grpSpPr>
        <p:pic>
          <p:nvPicPr>
            <p:cNvPr id="5" name="Picture 4">
              <a:extLst>
                <a:ext uri="{FF2B5EF4-FFF2-40B4-BE49-F238E27FC236}">
                  <a16:creationId xmlns:a16="http://schemas.microsoft.com/office/drawing/2014/main" id="{65548FD2-A40D-7DEA-D4C4-49732B03F33F}"/>
                </a:ext>
              </a:extLst>
            </p:cNvPr>
            <p:cNvPicPr>
              <a:picLocks noChangeAspect="1"/>
            </p:cNvPicPr>
            <p:nvPr/>
          </p:nvPicPr>
          <p:blipFill rotWithShape="1">
            <a:blip r:embed="rId2"/>
            <a:srcRect t="54043"/>
            <a:stretch/>
          </p:blipFill>
          <p:spPr>
            <a:xfrm>
              <a:off x="524469" y="2079855"/>
              <a:ext cx="8095062" cy="2686854"/>
            </a:xfrm>
            <a:prstGeom prst="rect">
              <a:avLst/>
            </a:prstGeom>
          </p:spPr>
        </p:pic>
        <p:pic>
          <p:nvPicPr>
            <p:cNvPr id="7" name="Picture 6">
              <a:extLst>
                <a:ext uri="{FF2B5EF4-FFF2-40B4-BE49-F238E27FC236}">
                  <a16:creationId xmlns:a16="http://schemas.microsoft.com/office/drawing/2014/main" id="{F09A20C7-B13D-1EE4-4B07-275382854D08}"/>
                </a:ext>
              </a:extLst>
            </p:cNvPr>
            <p:cNvPicPr>
              <a:picLocks noChangeAspect="1"/>
            </p:cNvPicPr>
            <p:nvPr/>
          </p:nvPicPr>
          <p:blipFill rotWithShape="1">
            <a:blip r:embed="rId2"/>
            <a:srcRect b="95106"/>
            <a:stretch/>
          </p:blipFill>
          <p:spPr>
            <a:xfrm>
              <a:off x="524468" y="1836235"/>
              <a:ext cx="7974551" cy="281839"/>
            </a:xfrm>
            <a:prstGeom prst="rect">
              <a:avLst/>
            </a:prstGeom>
          </p:spPr>
        </p:pic>
      </p:grpSp>
    </p:spTree>
    <p:extLst>
      <p:ext uri="{BB962C8B-B14F-4D97-AF65-F5344CB8AC3E}">
        <p14:creationId xmlns:p14="http://schemas.microsoft.com/office/powerpoint/2010/main" val="40177169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randombar(horizontal)">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EF1B1D-E100-E345-3A6B-782BB705B546}"/>
              </a:ext>
            </a:extLst>
          </p:cNvPr>
          <p:cNvSpPr txBox="1"/>
          <p:nvPr/>
        </p:nvSpPr>
        <p:spPr>
          <a:xfrm>
            <a:off x="285748" y="221669"/>
            <a:ext cx="6286501" cy="461665"/>
          </a:xfrm>
          <a:prstGeom prst="rect">
            <a:avLst/>
          </a:prstGeom>
          <a:noFill/>
        </p:spPr>
        <p:txBody>
          <a:bodyPr wrap="square">
            <a:spAutoFit/>
          </a:bodyPr>
          <a:lstStyle/>
          <a:p>
            <a:r>
              <a:rPr lang="en-US" sz="2400" b="1" i="0" u="none" strike="noStrike" baseline="0" dirty="0">
                <a:solidFill>
                  <a:srgbClr val="000000"/>
                </a:solidFill>
              </a:rPr>
              <a:t>EXPLORATORY DATA ANALYSIS </a:t>
            </a:r>
            <a:endParaRPr lang="en-US" sz="2400" b="1" dirty="0"/>
          </a:p>
        </p:txBody>
      </p:sp>
      <p:pic>
        <p:nvPicPr>
          <p:cNvPr id="5" name="Picture 4">
            <a:extLst>
              <a:ext uri="{FF2B5EF4-FFF2-40B4-BE49-F238E27FC236}">
                <a16:creationId xmlns:a16="http://schemas.microsoft.com/office/drawing/2014/main" id="{4B343E9E-0EA2-D563-56E7-D3A671318AF7}"/>
              </a:ext>
            </a:extLst>
          </p:cNvPr>
          <p:cNvPicPr>
            <a:picLocks noChangeAspect="1"/>
          </p:cNvPicPr>
          <p:nvPr/>
        </p:nvPicPr>
        <p:blipFill>
          <a:blip r:embed="rId2"/>
          <a:stretch>
            <a:fillRect/>
          </a:stretch>
        </p:blipFill>
        <p:spPr>
          <a:xfrm>
            <a:off x="639808" y="1666839"/>
            <a:ext cx="7864383" cy="2836226"/>
          </a:xfrm>
          <a:prstGeom prst="rect">
            <a:avLst/>
          </a:prstGeom>
        </p:spPr>
      </p:pic>
      <p:sp>
        <p:nvSpPr>
          <p:cNvPr id="7" name="TextBox 6">
            <a:extLst>
              <a:ext uri="{FF2B5EF4-FFF2-40B4-BE49-F238E27FC236}">
                <a16:creationId xmlns:a16="http://schemas.microsoft.com/office/drawing/2014/main" id="{CC35FD8C-6BBC-6A00-BD23-7BB957594221}"/>
              </a:ext>
            </a:extLst>
          </p:cNvPr>
          <p:cNvSpPr txBox="1"/>
          <p:nvPr/>
        </p:nvSpPr>
        <p:spPr>
          <a:xfrm>
            <a:off x="783772" y="1062591"/>
            <a:ext cx="4572000" cy="338554"/>
          </a:xfrm>
          <a:prstGeom prst="rect">
            <a:avLst/>
          </a:prstGeom>
          <a:noFill/>
        </p:spPr>
        <p:txBody>
          <a:bodyPr wrap="square">
            <a:spAutoFit/>
          </a:bodyPr>
          <a:lstStyle/>
          <a:p>
            <a:r>
              <a:rPr lang="en-US" sz="1600" b="1" i="0" u="none" strike="noStrike" baseline="0" dirty="0">
                <a:solidFill>
                  <a:srgbClr val="000000"/>
                </a:solidFill>
                <a:latin typeface="+mn-lt"/>
              </a:rPr>
              <a:t>Frequency of Label Data </a:t>
            </a:r>
            <a:endParaRPr lang="en-US" sz="1600" b="1" dirty="0">
              <a:latin typeface="+mn-lt"/>
            </a:endParaRPr>
          </a:p>
        </p:txBody>
      </p:sp>
    </p:spTree>
    <p:extLst>
      <p:ext uri="{BB962C8B-B14F-4D97-AF65-F5344CB8AC3E}">
        <p14:creationId xmlns:p14="http://schemas.microsoft.com/office/powerpoint/2010/main" val="29828512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9"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BE92CB2-529B-3BED-F0B4-3C969956BF6C}"/>
              </a:ext>
            </a:extLst>
          </p:cNvPr>
          <p:cNvSpPr txBox="1"/>
          <p:nvPr/>
        </p:nvSpPr>
        <p:spPr>
          <a:xfrm>
            <a:off x="342899" y="147184"/>
            <a:ext cx="6882493" cy="400110"/>
          </a:xfrm>
          <a:prstGeom prst="rect">
            <a:avLst/>
          </a:prstGeom>
          <a:noFill/>
        </p:spPr>
        <p:txBody>
          <a:bodyPr wrap="square">
            <a:spAutoFit/>
          </a:bodyPr>
          <a:lstStyle/>
          <a:p>
            <a:r>
              <a:rPr lang="en-US" sz="2000" b="1" i="0" u="none" strike="noStrike" baseline="0" dirty="0">
                <a:solidFill>
                  <a:srgbClr val="000000"/>
                </a:solidFill>
                <a:latin typeface="+mn-lt"/>
              </a:rPr>
              <a:t>Word Cloud Formation for each Sentiment Class </a:t>
            </a:r>
            <a:endParaRPr lang="en-US" sz="2000" b="1" dirty="0">
              <a:latin typeface="+mn-lt"/>
            </a:endParaRPr>
          </a:p>
        </p:txBody>
      </p:sp>
      <p:pic>
        <p:nvPicPr>
          <p:cNvPr id="6" name="Picture 5">
            <a:extLst>
              <a:ext uri="{FF2B5EF4-FFF2-40B4-BE49-F238E27FC236}">
                <a16:creationId xmlns:a16="http://schemas.microsoft.com/office/drawing/2014/main" id="{598D9D12-7E0F-0727-E4DF-CA7D2D8D6B7B}"/>
              </a:ext>
            </a:extLst>
          </p:cNvPr>
          <p:cNvPicPr>
            <a:picLocks noChangeAspect="1"/>
          </p:cNvPicPr>
          <p:nvPr/>
        </p:nvPicPr>
        <p:blipFill>
          <a:blip r:embed="rId2"/>
          <a:stretch>
            <a:fillRect/>
          </a:stretch>
        </p:blipFill>
        <p:spPr>
          <a:xfrm>
            <a:off x="489858" y="923163"/>
            <a:ext cx="3771900" cy="3873098"/>
          </a:xfrm>
          <a:prstGeom prst="rect">
            <a:avLst/>
          </a:prstGeom>
        </p:spPr>
      </p:pic>
      <p:pic>
        <p:nvPicPr>
          <p:cNvPr id="8" name="Picture 7">
            <a:extLst>
              <a:ext uri="{FF2B5EF4-FFF2-40B4-BE49-F238E27FC236}">
                <a16:creationId xmlns:a16="http://schemas.microsoft.com/office/drawing/2014/main" id="{68DC907D-B49E-C2B2-D6E0-E71B4A277E5B}"/>
              </a:ext>
            </a:extLst>
          </p:cNvPr>
          <p:cNvPicPr>
            <a:picLocks noChangeAspect="1"/>
          </p:cNvPicPr>
          <p:nvPr/>
        </p:nvPicPr>
        <p:blipFill>
          <a:blip r:embed="rId3"/>
          <a:stretch>
            <a:fillRect/>
          </a:stretch>
        </p:blipFill>
        <p:spPr>
          <a:xfrm>
            <a:off x="4572000" y="923163"/>
            <a:ext cx="3771901" cy="3873098"/>
          </a:xfrm>
          <a:prstGeom prst="rect">
            <a:avLst/>
          </a:prstGeom>
        </p:spPr>
      </p:pic>
    </p:spTree>
    <p:extLst>
      <p:ext uri="{BB962C8B-B14F-4D97-AF65-F5344CB8AC3E}">
        <p14:creationId xmlns:p14="http://schemas.microsoft.com/office/powerpoint/2010/main" val="392273778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5"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2000"/>
                                        <p:tgtEl>
                                          <p:spTgt spid="6"/>
                                        </p:tgtEl>
                                      </p:cBhvr>
                                    </p:animEffect>
                                    <p:anim calcmode="lin" valueType="num">
                                      <p:cBhvr>
                                        <p:cTn id="15" dur="2000" fill="hold"/>
                                        <p:tgtEl>
                                          <p:spTgt spid="6"/>
                                        </p:tgtEl>
                                        <p:attrNameLst>
                                          <p:attrName>ppt_w</p:attrName>
                                        </p:attrNameLst>
                                      </p:cBhvr>
                                      <p:tavLst>
                                        <p:tav tm="0" fmla="#ppt_w*sin(2.5*pi*$)">
                                          <p:val>
                                            <p:fltVal val="0"/>
                                          </p:val>
                                        </p:tav>
                                        <p:tav tm="100000">
                                          <p:val>
                                            <p:fltVal val="1"/>
                                          </p:val>
                                        </p:tav>
                                      </p:tavLst>
                                    </p:anim>
                                    <p:anim calcmode="lin" valueType="num">
                                      <p:cBhvr>
                                        <p:cTn id="16" dur="2000" fill="hold"/>
                                        <p:tgtEl>
                                          <p:spTgt spid="6"/>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45"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2000"/>
                                        <p:tgtEl>
                                          <p:spTgt spid="8"/>
                                        </p:tgtEl>
                                      </p:cBhvr>
                                    </p:animEffect>
                                    <p:anim calcmode="lin" valueType="num">
                                      <p:cBhvr>
                                        <p:cTn id="22" dur="2000" fill="hold"/>
                                        <p:tgtEl>
                                          <p:spTgt spid="8"/>
                                        </p:tgtEl>
                                        <p:attrNameLst>
                                          <p:attrName>ppt_w</p:attrName>
                                        </p:attrNameLst>
                                      </p:cBhvr>
                                      <p:tavLst>
                                        <p:tav tm="0" fmla="#ppt_w*sin(2.5*pi*$)">
                                          <p:val>
                                            <p:fltVal val="0"/>
                                          </p:val>
                                        </p:tav>
                                        <p:tav tm="100000">
                                          <p:val>
                                            <p:fltVal val="1"/>
                                          </p:val>
                                        </p:tav>
                                      </p:tavLst>
                                    </p:anim>
                                    <p:anim calcmode="lin" valueType="num">
                                      <p:cBhvr>
                                        <p:cTn id="23" dur="2000" fill="hold"/>
                                        <p:tgtEl>
                                          <p:spTgt spid="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40B11C-FD74-1539-0F25-BB62E97221F5}"/>
              </a:ext>
            </a:extLst>
          </p:cNvPr>
          <p:cNvPicPr>
            <a:picLocks noChangeAspect="1"/>
          </p:cNvPicPr>
          <p:nvPr/>
        </p:nvPicPr>
        <p:blipFill>
          <a:blip r:embed="rId2"/>
          <a:stretch>
            <a:fillRect/>
          </a:stretch>
        </p:blipFill>
        <p:spPr>
          <a:xfrm>
            <a:off x="2348173" y="288259"/>
            <a:ext cx="4447654" cy="4566982"/>
          </a:xfrm>
          <a:prstGeom prst="rect">
            <a:avLst/>
          </a:prstGeom>
        </p:spPr>
      </p:pic>
    </p:spTree>
    <p:extLst>
      <p:ext uri="{BB962C8B-B14F-4D97-AF65-F5344CB8AC3E}">
        <p14:creationId xmlns:p14="http://schemas.microsoft.com/office/powerpoint/2010/main" val="413607349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anim calcmode="lin" valueType="num">
                                      <p:cBhvr>
                                        <p:cTn id="8" dur="2000" fill="hold"/>
                                        <p:tgtEl>
                                          <p:spTgt spid="4"/>
                                        </p:tgtEl>
                                        <p:attrNameLst>
                                          <p:attrName>ppt_w</p:attrName>
                                        </p:attrNameLst>
                                      </p:cBhvr>
                                      <p:tavLst>
                                        <p:tav tm="0" fmla="#ppt_w*sin(2.5*pi*$)">
                                          <p:val>
                                            <p:fltVal val="0"/>
                                          </p:val>
                                        </p:tav>
                                        <p:tav tm="100000">
                                          <p:val>
                                            <p:fltVal val="1"/>
                                          </p:val>
                                        </p:tav>
                                      </p:tavLst>
                                    </p:anim>
                                    <p:anim calcmode="lin" valueType="num">
                                      <p:cBhvr>
                                        <p:cTn id="9"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2960279" y="457650"/>
            <a:ext cx="4403907"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b="1" dirty="0">
                <a:solidFill>
                  <a:schemeClr val="tx1"/>
                </a:solidFill>
                <a:effectLst>
                  <a:outerShdw blurRad="38100" dist="38100" dir="2700000" algn="tl">
                    <a:srgbClr val="000000">
                      <a:alpha val="43137"/>
                    </a:srgbClr>
                  </a:outerShdw>
                </a:effectLst>
              </a:rPr>
              <a:t>Introduction</a:t>
            </a:r>
            <a:endParaRPr sz="4400" b="1" dirty="0">
              <a:solidFill>
                <a:schemeClr val="tx1"/>
              </a:solidFill>
              <a:effectLst>
                <a:outerShdw blurRad="38100" dist="38100" dir="2700000" algn="tl">
                  <a:srgbClr val="000000">
                    <a:alpha val="43137"/>
                  </a:srgbClr>
                </a:outerShdw>
              </a:effectLst>
            </a:endParaRPr>
          </a:p>
        </p:txBody>
      </p:sp>
      <p:sp>
        <p:nvSpPr>
          <p:cNvPr id="202" name="Google Shape;202;p23"/>
          <p:cNvSpPr txBox="1">
            <a:spLocks noGrp="1"/>
          </p:cNvSpPr>
          <p:nvPr>
            <p:ph type="title" idx="2"/>
          </p:nvPr>
        </p:nvSpPr>
        <p:spPr>
          <a:xfrm>
            <a:off x="762214" y="4576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cxnSp>
        <p:nvCxnSpPr>
          <p:cNvPr id="203" name="Google Shape;203;p23"/>
          <p:cNvCxnSpPr/>
          <p:nvPr/>
        </p:nvCxnSpPr>
        <p:spPr>
          <a:xfrm>
            <a:off x="1988864" y="960793"/>
            <a:ext cx="552600" cy="0"/>
          </a:xfrm>
          <a:prstGeom prst="straightConnector1">
            <a:avLst/>
          </a:prstGeom>
          <a:noFill/>
          <a:ln w="19050" cap="flat" cmpd="sng">
            <a:solidFill>
              <a:schemeClr val="dk1"/>
            </a:solidFill>
            <a:prstDash val="solid"/>
            <a:round/>
            <a:headEnd type="none" w="med" len="med"/>
            <a:tailEnd type="stealth" w="med" len="med"/>
          </a:ln>
        </p:spPr>
      </p:cxnSp>
      <p:pic>
        <p:nvPicPr>
          <p:cNvPr id="204" name="Picture 203">
            <a:extLst>
              <a:ext uri="{FF2B5EF4-FFF2-40B4-BE49-F238E27FC236}">
                <a16:creationId xmlns:a16="http://schemas.microsoft.com/office/drawing/2014/main" id="{57E037C2-779A-5802-DC65-E4E774FDD658}"/>
              </a:ext>
            </a:extLst>
          </p:cNvPr>
          <p:cNvPicPr>
            <a:picLocks noChangeAspect="1"/>
          </p:cNvPicPr>
          <p:nvPr/>
        </p:nvPicPr>
        <p:blipFill>
          <a:blip r:embed="rId3"/>
          <a:stretch>
            <a:fillRect/>
          </a:stretch>
        </p:blipFill>
        <p:spPr>
          <a:xfrm>
            <a:off x="3224892" y="1616466"/>
            <a:ext cx="2405798" cy="2706522"/>
          </a:xfrm>
          <a:prstGeom prst="rect">
            <a:avLst/>
          </a:prstGeom>
          <a:ln>
            <a:noFill/>
          </a:ln>
          <a:effectLst/>
          <a:scene3d>
            <a:camera prst="orthographicFront">
              <a:rot lat="0" lon="0" rev="0"/>
            </a:camera>
            <a:lightRig rig="glow" dir="t">
              <a:rot lat="0" lon="0" rev="14100000"/>
            </a:lightRig>
          </a:scene3d>
          <a:sp3d prstMaterial="softEdge">
            <a:bevelT w="127000" prst="artDeco"/>
          </a:sp3d>
        </p:spPr>
      </p:pic>
      <p:sp>
        <p:nvSpPr>
          <p:cNvPr id="230" name="TextBox 229">
            <a:extLst>
              <a:ext uri="{FF2B5EF4-FFF2-40B4-BE49-F238E27FC236}">
                <a16:creationId xmlns:a16="http://schemas.microsoft.com/office/drawing/2014/main" id="{1097E46C-955B-1E50-7F43-E8EB60FA15A7}"/>
              </a:ext>
            </a:extLst>
          </p:cNvPr>
          <p:cNvSpPr txBox="1"/>
          <p:nvPr/>
        </p:nvSpPr>
        <p:spPr>
          <a:xfrm>
            <a:off x="838244" y="2065051"/>
            <a:ext cx="2301239" cy="307777"/>
          </a:xfrm>
          <a:prstGeom prst="rect">
            <a:avLst/>
          </a:prstGeom>
          <a:noFill/>
        </p:spPr>
        <p:txBody>
          <a:bodyPr wrap="square">
            <a:spAutoFit/>
          </a:bodyPr>
          <a:lstStyle/>
          <a:p>
            <a:pPr rtl="0">
              <a:spcBef>
                <a:spcPts val="0"/>
              </a:spcBef>
              <a:spcAft>
                <a:spcPts val="1200"/>
              </a:spcAft>
            </a:pPr>
            <a:r>
              <a:rPr lang="en-US" sz="1400" b="1" i="0" u="none" strike="noStrike" dirty="0">
                <a:solidFill>
                  <a:srgbClr val="595959"/>
                </a:solidFill>
                <a:effectLst>
                  <a:outerShdw blurRad="38100" dist="38100" dir="2700000" algn="tl">
                    <a:srgbClr val="000000">
                      <a:alpha val="43137"/>
                    </a:srgbClr>
                  </a:outerShdw>
                </a:effectLst>
                <a:latin typeface="Open Sans" panose="020B0606030504020204" pitchFamily="34" charset="0"/>
              </a:rPr>
              <a:t>What is BFSI Sector</a:t>
            </a:r>
            <a:endParaRPr lang="en-US" b="1" dirty="0">
              <a:effectLst>
                <a:outerShdw blurRad="38100" dist="38100" dir="2700000" algn="tl">
                  <a:srgbClr val="000000">
                    <a:alpha val="43137"/>
                  </a:srgbClr>
                </a:outerShdw>
              </a:effectLst>
            </a:endParaRPr>
          </a:p>
        </p:txBody>
      </p:sp>
      <p:sp>
        <p:nvSpPr>
          <p:cNvPr id="232" name="TextBox 231">
            <a:extLst>
              <a:ext uri="{FF2B5EF4-FFF2-40B4-BE49-F238E27FC236}">
                <a16:creationId xmlns:a16="http://schemas.microsoft.com/office/drawing/2014/main" id="{6EB0A360-8B73-4AD7-A4D3-69380626A8DC}"/>
              </a:ext>
            </a:extLst>
          </p:cNvPr>
          <p:cNvSpPr txBox="1"/>
          <p:nvPr/>
        </p:nvSpPr>
        <p:spPr>
          <a:xfrm>
            <a:off x="5802059" y="1957329"/>
            <a:ext cx="2124756" cy="738664"/>
          </a:xfrm>
          <a:prstGeom prst="rect">
            <a:avLst/>
          </a:prstGeom>
          <a:noFill/>
        </p:spPr>
        <p:txBody>
          <a:bodyPr wrap="square">
            <a:spAutoFit/>
          </a:bodyPr>
          <a:lstStyle/>
          <a:p>
            <a:pPr>
              <a:spcAft>
                <a:spcPts val="1200"/>
              </a:spcAft>
            </a:pPr>
            <a:r>
              <a:rPr lang="en-US" b="1" dirty="0">
                <a:solidFill>
                  <a:srgbClr val="595959"/>
                </a:solidFill>
                <a:effectLst>
                  <a:outerShdw blurRad="38100" dist="38100" dir="2700000" algn="tl">
                    <a:srgbClr val="000000">
                      <a:alpha val="43137"/>
                    </a:srgbClr>
                  </a:outerShdw>
                </a:effectLst>
                <a:latin typeface="Open Sans" panose="020B0606030504020204" pitchFamily="34" charset="0"/>
              </a:rPr>
              <a:t>Why Customer Satisfaction Matters in BFSI</a:t>
            </a:r>
          </a:p>
        </p:txBody>
      </p:sp>
      <p:sp>
        <p:nvSpPr>
          <p:cNvPr id="234" name="TextBox 233">
            <a:extLst>
              <a:ext uri="{FF2B5EF4-FFF2-40B4-BE49-F238E27FC236}">
                <a16:creationId xmlns:a16="http://schemas.microsoft.com/office/drawing/2014/main" id="{2C1E081C-A7E4-AD00-EE6D-F5E3A954C697}"/>
              </a:ext>
            </a:extLst>
          </p:cNvPr>
          <p:cNvSpPr txBox="1"/>
          <p:nvPr/>
        </p:nvSpPr>
        <p:spPr>
          <a:xfrm>
            <a:off x="5802059" y="3338443"/>
            <a:ext cx="2405797" cy="738664"/>
          </a:xfrm>
          <a:prstGeom prst="rect">
            <a:avLst/>
          </a:prstGeom>
          <a:noFill/>
        </p:spPr>
        <p:txBody>
          <a:bodyPr wrap="square">
            <a:spAutoFit/>
          </a:bodyPr>
          <a:lstStyle/>
          <a:p>
            <a:pPr rtl="0">
              <a:spcBef>
                <a:spcPts val="0"/>
              </a:spcBef>
              <a:spcAft>
                <a:spcPts val="1200"/>
              </a:spcAft>
            </a:pPr>
            <a:r>
              <a:rPr lang="en-US" sz="1400" b="1" i="0" u="none" strike="noStrike" dirty="0">
                <a:solidFill>
                  <a:srgbClr val="595959"/>
                </a:solidFill>
                <a:effectLst>
                  <a:outerShdw blurRad="38100" dist="38100" dir="2700000" algn="tl">
                    <a:srgbClr val="000000">
                      <a:alpha val="43137"/>
                    </a:srgbClr>
                  </a:outerShdw>
                </a:effectLst>
                <a:latin typeface="Open Sans" panose="020B0606030504020204" pitchFamily="34" charset="0"/>
              </a:rPr>
              <a:t>Challenges in Implementing Sentiment Analysis in the BFSI Sector</a:t>
            </a:r>
            <a:endParaRPr lang="en-US" b="1" dirty="0">
              <a:effectLst>
                <a:outerShdw blurRad="38100" dist="38100" dir="2700000" algn="tl">
                  <a:srgbClr val="000000">
                    <a:alpha val="43137"/>
                  </a:srgbClr>
                </a:outerShdw>
              </a:effectLst>
            </a:endParaRPr>
          </a:p>
        </p:txBody>
      </p:sp>
      <p:sp>
        <p:nvSpPr>
          <p:cNvPr id="236" name="TextBox 235">
            <a:extLst>
              <a:ext uri="{FF2B5EF4-FFF2-40B4-BE49-F238E27FC236}">
                <a16:creationId xmlns:a16="http://schemas.microsoft.com/office/drawing/2014/main" id="{C8DB4CDE-3E83-C6FF-7A30-8BF4FB5FD0C0}"/>
              </a:ext>
            </a:extLst>
          </p:cNvPr>
          <p:cNvSpPr txBox="1"/>
          <p:nvPr/>
        </p:nvSpPr>
        <p:spPr>
          <a:xfrm>
            <a:off x="847567" y="3338443"/>
            <a:ext cx="2377325" cy="523220"/>
          </a:xfrm>
          <a:prstGeom prst="rect">
            <a:avLst/>
          </a:prstGeom>
          <a:noFill/>
        </p:spPr>
        <p:txBody>
          <a:bodyPr wrap="square">
            <a:spAutoFit/>
          </a:bodyPr>
          <a:lstStyle/>
          <a:p>
            <a:pPr rtl="0">
              <a:spcBef>
                <a:spcPts val="0"/>
              </a:spcBef>
              <a:spcAft>
                <a:spcPts val="1200"/>
              </a:spcAft>
            </a:pPr>
            <a:r>
              <a:rPr lang="en-US" sz="1400" b="1" i="0" u="none" strike="noStrike" dirty="0">
                <a:solidFill>
                  <a:srgbClr val="595959"/>
                </a:solidFill>
                <a:effectLst>
                  <a:outerShdw blurRad="38100" dist="38100" dir="2700000" algn="tl">
                    <a:srgbClr val="000000">
                      <a:alpha val="43137"/>
                    </a:srgbClr>
                  </a:outerShdw>
                </a:effectLst>
                <a:latin typeface="Open Sans" panose="020B0606030504020204" pitchFamily="34" charset="0"/>
              </a:rPr>
              <a:t>Sentiment analysis approaches</a:t>
            </a:r>
            <a:endParaRPr lang="en-US"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3805282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30"/>
                                        </p:tgtEl>
                                        <p:attrNameLst>
                                          <p:attrName>style.visibility</p:attrName>
                                        </p:attrNameLst>
                                      </p:cBhvr>
                                      <p:to>
                                        <p:strVal val="visible"/>
                                      </p:to>
                                    </p:set>
                                    <p:animEffect transition="in" filter="fade">
                                      <p:cBhvr>
                                        <p:cTn id="7" dur="1000"/>
                                        <p:tgtEl>
                                          <p:spTgt spid="230"/>
                                        </p:tgtEl>
                                      </p:cBhvr>
                                    </p:animEffect>
                                    <p:anim calcmode="lin" valueType="num">
                                      <p:cBhvr>
                                        <p:cTn id="8" dur="1000" fill="hold"/>
                                        <p:tgtEl>
                                          <p:spTgt spid="230"/>
                                        </p:tgtEl>
                                        <p:attrNameLst>
                                          <p:attrName>ppt_x</p:attrName>
                                        </p:attrNameLst>
                                      </p:cBhvr>
                                      <p:tavLst>
                                        <p:tav tm="0">
                                          <p:val>
                                            <p:strVal val="#ppt_x"/>
                                          </p:val>
                                        </p:tav>
                                        <p:tav tm="100000">
                                          <p:val>
                                            <p:strVal val="#ppt_x"/>
                                          </p:val>
                                        </p:tav>
                                      </p:tavLst>
                                    </p:anim>
                                    <p:anim calcmode="lin" valueType="num">
                                      <p:cBhvr>
                                        <p:cTn id="9" dur="1000" fill="hold"/>
                                        <p:tgtEl>
                                          <p:spTgt spid="23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32"/>
                                        </p:tgtEl>
                                        <p:attrNameLst>
                                          <p:attrName>style.visibility</p:attrName>
                                        </p:attrNameLst>
                                      </p:cBhvr>
                                      <p:to>
                                        <p:strVal val="visible"/>
                                      </p:to>
                                    </p:set>
                                    <p:animEffect transition="in" filter="fade">
                                      <p:cBhvr>
                                        <p:cTn id="14" dur="1000"/>
                                        <p:tgtEl>
                                          <p:spTgt spid="232"/>
                                        </p:tgtEl>
                                      </p:cBhvr>
                                    </p:animEffect>
                                    <p:anim calcmode="lin" valueType="num">
                                      <p:cBhvr>
                                        <p:cTn id="15" dur="1000" fill="hold"/>
                                        <p:tgtEl>
                                          <p:spTgt spid="232"/>
                                        </p:tgtEl>
                                        <p:attrNameLst>
                                          <p:attrName>ppt_x</p:attrName>
                                        </p:attrNameLst>
                                      </p:cBhvr>
                                      <p:tavLst>
                                        <p:tav tm="0">
                                          <p:val>
                                            <p:strVal val="#ppt_x"/>
                                          </p:val>
                                        </p:tav>
                                        <p:tav tm="100000">
                                          <p:val>
                                            <p:strVal val="#ppt_x"/>
                                          </p:val>
                                        </p:tav>
                                      </p:tavLst>
                                    </p:anim>
                                    <p:anim calcmode="lin" valueType="num">
                                      <p:cBhvr>
                                        <p:cTn id="16" dur="1000" fill="hold"/>
                                        <p:tgtEl>
                                          <p:spTgt spid="23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234"/>
                                        </p:tgtEl>
                                        <p:attrNameLst>
                                          <p:attrName>style.visibility</p:attrName>
                                        </p:attrNameLst>
                                      </p:cBhvr>
                                      <p:to>
                                        <p:strVal val="visible"/>
                                      </p:to>
                                    </p:set>
                                    <p:animEffect transition="in" filter="fade">
                                      <p:cBhvr>
                                        <p:cTn id="21" dur="1000"/>
                                        <p:tgtEl>
                                          <p:spTgt spid="234"/>
                                        </p:tgtEl>
                                      </p:cBhvr>
                                    </p:animEffect>
                                    <p:anim calcmode="lin" valueType="num">
                                      <p:cBhvr>
                                        <p:cTn id="22" dur="1000" fill="hold"/>
                                        <p:tgtEl>
                                          <p:spTgt spid="234"/>
                                        </p:tgtEl>
                                        <p:attrNameLst>
                                          <p:attrName>ppt_x</p:attrName>
                                        </p:attrNameLst>
                                      </p:cBhvr>
                                      <p:tavLst>
                                        <p:tav tm="0">
                                          <p:val>
                                            <p:strVal val="#ppt_x"/>
                                          </p:val>
                                        </p:tav>
                                        <p:tav tm="100000">
                                          <p:val>
                                            <p:strVal val="#ppt_x"/>
                                          </p:val>
                                        </p:tav>
                                      </p:tavLst>
                                    </p:anim>
                                    <p:anim calcmode="lin" valueType="num">
                                      <p:cBhvr>
                                        <p:cTn id="23" dur="1000" fill="hold"/>
                                        <p:tgtEl>
                                          <p:spTgt spid="23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36"/>
                                        </p:tgtEl>
                                        <p:attrNameLst>
                                          <p:attrName>style.visibility</p:attrName>
                                        </p:attrNameLst>
                                      </p:cBhvr>
                                      <p:to>
                                        <p:strVal val="visible"/>
                                      </p:to>
                                    </p:set>
                                    <p:animEffect transition="in" filter="fade">
                                      <p:cBhvr>
                                        <p:cTn id="28" dur="1000"/>
                                        <p:tgtEl>
                                          <p:spTgt spid="236"/>
                                        </p:tgtEl>
                                      </p:cBhvr>
                                    </p:animEffect>
                                    <p:anim calcmode="lin" valueType="num">
                                      <p:cBhvr>
                                        <p:cTn id="29" dur="1000" fill="hold"/>
                                        <p:tgtEl>
                                          <p:spTgt spid="236"/>
                                        </p:tgtEl>
                                        <p:attrNameLst>
                                          <p:attrName>ppt_x</p:attrName>
                                        </p:attrNameLst>
                                      </p:cBhvr>
                                      <p:tavLst>
                                        <p:tav tm="0">
                                          <p:val>
                                            <p:strVal val="#ppt_x"/>
                                          </p:val>
                                        </p:tav>
                                        <p:tav tm="100000">
                                          <p:val>
                                            <p:strVal val="#ppt_x"/>
                                          </p:val>
                                        </p:tav>
                                      </p:tavLst>
                                    </p:anim>
                                    <p:anim calcmode="lin" valueType="num">
                                      <p:cBhvr>
                                        <p:cTn id="30" dur="1000" fill="hold"/>
                                        <p:tgtEl>
                                          <p:spTgt spid="2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 grpId="0"/>
      <p:bldP spid="232" grpId="0"/>
      <p:bldP spid="234" grpId="0"/>
      <p:bldP spid="23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3C742A-3870-707E-12D6-88F129591DAA}"/>
              </a:ext>
            </a:extLst>
          </p:cNvPr>
          <p:cNvSpPr txBox="1"/>
          <p:nvPr/>
        </p:nvSpPr>
        <p:spPr>
          <a:xfrm>
            <a:off x="489857" y="335969"/>
            <a:ext cx="8123463" cy="1694438"/>
          </a:xfrm>
          <a:prstGeom prst="rect">
            <a:avLst/>
          </a:prstGeom>
          <a:noFill/>
        </p:spPr>
        <p:txBody>
          <a:bodyPr wrap="square">
            <a:spAutoFit/>
          </a:bodyPr>
          <a:lstStyle/>
          <a:p>
            <a:r>
              <a:rPr lang="en-US" sz="1400" b="1" i="0" u="none" strike="noStrike" baseline="0" dirty="0">
                <a:solidFill>
                  <a:srgbClr val="000000"/>
                </a:solidFill>
              </a:rPr>
              <a:t>Train Test Split </a:t>
            </a:r>
          </a:p>
          <a:p>
            <a:pPr>
              <a:lnSpc>
                <a:spcPct val="150000"/>
              </a:lnSpc>
            </a:pPr>
            <a:endParaRPr lang="en-US" sz="1400" b="1" i="0" u="none" strike="noStrike" baseline="0" dirty="0">
              <a:solidFill>
                <a:srgbClr val="000000"/>
              </a:solidFill>
            </a:endParaRPr>
          </a:p>
          <a:p>
            <a:pPr marL="285750" indent="-285750">
              <a:lnSpc>
                <a:spcPct val="150000"/>
              </a:lnSpc>
              <a:buFont typeface="Wingdings" panose="05000000000000000000" pitchFamily="2" charset="2"/>
              <a:buChar char="Ø"/>
            </a:pPr>
            <a:r>
              <a:rPr lang="en-US" sz="1600" dirty="0">
                <a:latin typeface="Times New Roman" panose="02020603050405020304" pitchFamily="18" charset="0"/>
              </a:rPr>
              <a:t>S</a:t>
            </a:r>
            <a:r>
              <a:rPr lang="en-US" sz="1600" b="0" i="0" u="none" strike="noStrike" baseline="0" dirty="0">
                <a:solidFill>
                  <a:srgbClr val="000000"/>
                </a:solidFill>
                <a:latin typeface="Times New Roman" panose="02020603050405020304" pitchFamily="18" charset="0"/>
              </a:rPr>
              <a:t>plit the original dataset of 812 call center conversations into train data and test data by applying the train test split function with a test size of 0.3, resulting in a training dataset with 568 samples and a testing dataset with 244 samples. </a:t>
            </a:r>
            <a:endParaRPr lang="en-US" sz="1200" b="1" dirty="0"/>
          </a:p>
        </p:txBody>
      </p:sp>
      <p:sp>
        <p:nvSpPr>
          <p:cNvPr id="5" name="TextBox 4">
            <a:extLst>
              <a:ext uri="{FF2B5EF4-FFF2-40B4-BE49-F238E27FC236}">
                <a16:creationId xmlns:a16="http://schemas.microsoft.com/office/drawing/2014/main" id="{82670D74-D391-9322-21DD-669AAAD617C4}"/>
              </a:ext>
            </a:extLst>
          </p:cNvPr>
          <p:cNvSpPr txBox="1"/>
          <p:nvPr/>
        </p:nvSpPr>
        <p:spPr>
          <a:xfrm>
            <a:off x="555172" y="2571750"/>
            <a:ext cx="4572000" cy="307777"/>
          </a:xfrm>
          <a:prstGeom prst="rect">
            <a:avLst/>
          </a:prstGeom>
          <a:noFill/>
        </p:spPr>
        <p:txBody>
          <a:bodyPr wrap="square">
            <a:spAutoFit/>
          </a:bodyPr>
          <a:lstStyle/>
          <a:p>
            <a:r>
              <a:rPr lang="en-US" sz="1400" b="1" i="0" u="none" strike="noStrike" baseline="0" dirty="0">
                <a:solidFill>
                  <a:srgbClr val="000000"/>
                </a:solidFill>
              </a:rPr>
              <a:t>Text Vectorization Techniques </a:t>
            </a:r>
            <a:endParaRPr lang="en-US" b="1" dirty="0"/>
          </a:p>
        </p:txBody>
      </p:sp>
      <p:sp>
        <p:nvSpPr>
          <p:cNvPr id="9" name="TextBox 8">
            <a:extLst>
              <a:ext uri="{FF2B5EF4-FFF2-40B4-BE49-F238E27FC236}">
                <a16:creationId xmlns:a16="http://schemas.microsoft.com/office/drawing/2014/main" id="{10739245-E0CA-7BA6-B060-C228689C3160}"/>
              </a:ext>
            </a:extLst>
          </p:cNvPr>
          <p:cNvSpPr txBox="1"/>
          <p:nvPr/>
        </p:nvSpPr>
        <p:spPr>
          <a:xfrm>
            <a:off x="555172" y="2912782"/>
            <a:ext cx="7356020" cy="1894749"/>
          </a:xfrm>
          <a:prstGeom prst="rect">
            <a:avLst/>
          </a:prstGeom>
          <a:noFill/>
        </p:spPr>
        <p:txBody>
          <a:bodyPr wrap="square">
            <a:spAutoFit/>
          </a:bodyPr>
          <a:lstStyle/>
          <a:p>
            <a:pPr marL="285750" indent="-285750">
              <a:lnSpc>
                <a:spcPct val="150000"/>
              </a:lnSpc>
              <a:buFont typeface="Wingdings" panose="05000000000000000000" pitchFamily="2" charset="2"/>
              <a:buChar char="Ø"/>
            </a:pPr>
            <a:r>
              <a:rPr lang="en-US" sz="1600" dirty="0">
                <a:latin typeface="Times New Roman" panose="02020603050405020304" pitchFamily="18" charset="0"/>
              </a:rPr>
              <a:t>Whenever we apply any algorithm in NLP, it works on numbers. Because ML algorithms cannot operate directly with raw text, it must be transformed into well-defined vectors of real numbers </a:t>
            </a:r>
          </a:p>
          <a:p>
            <a:pPr marL="358775">
              <a:lnSpc>
                <a:spcPct val="150000"/>
              </a:lnSpc>
            </a:pPr>
            <a:r>
              <a:rPr lang="en-US" sz="1600" dirty="0">
                <a:latin typeface="Times New Roman" panose="02020603050405020304" pitchFamily="18" charset="0"/>
              </a:rPr>
              <a:t>1. Bag of words (BOW)</a:t>
            </a:r>
          </a:p>
          <a:p>
            <a:pPr marL="358775">
              <a:lnSpc>
                <a:spcPct val="150000"/>
              </a:lnSpc>
            </a:pPr>
            <a:r>
              <a:rPr lang="en-US" sz="1600" dirty="0">
                <a:latin typeface="Times New Roman" panose="02020603050405020304" pitchFamily="18" charset="0"/>
              </a:rPr>
              <a:t>2. Term frequency and Inverse document Frequency (TFIDF)</a:t>
            </a:r>
          </a:p>
        </p:txBody>
      </p:sp>
    </p:spTree>
    <p:extLst>
      <p:ext uri="{BB962C8B-B14F-4D97-AF65-F5344CB8AC3E}">
        <p14:creationId xmlns:p14="http://schemas.microsoft.com/office/powerpoint/2010/main" val="14582609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 calcmode="lin" valueType="num">
                                      <p:cBhvr additive="base">
                                        <p:cTn id="25"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anim calcmode="lin" valueType="num">
                                      <p:cBhvr additive="base">
                                        <p:cTn id="31"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9">
                                            <p:txEl>
                                              <p:pRg st="2" end="2"/>
                                            </p:txEl>
                                          </p:spTgt>
                                        </p:tgtEl>
                                        <p:attrNameLst>
                                          <p:attrName>style.visibility</p:attrName>
                                        </p:attrNameLst>
                                      </p:cBhvr>
                                      <p:to>
                                        <p:strVal val="visible"/>
                                      </p:to>
                                    </p:set>
                                    <p:anim calcmode="lin" valueType="num">
                                      <p:cBhvr additive="base">
                                        <p:cTn id="37"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9">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9"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95126E-5FDE-45ED-F834-52CBF50F4898}"/>
              </a:ext>
            </a:extLst>
          </p:cNvPr>
          <p:cNvSpPr txBox="1"/>
          <p:nvPr/>
        </p:nvSpPr>
        <p:spPr>
          <a:xfrm>
            <a:off x="187780" y="741011"/>
            <a:ext cx="7780564" cy="1894749"/>
          </a:xfrm>
          <a:prstGeom prst="rect">
            <a:avLst/>
          </a:prstGeom>
          <a:noFill/>
        </p:spPr>
        <p:txBody>
          <a:bodyPr wrap="square">
            <a:spAutoFit/>
          </a:bodyPr>
          <a:lstStyle/>
          <a:p>
            <a:pPr marL="285750" indent="-285750" algn="just">
              <a:lnSpc>
                <a:spcPct val="150000"/>
              </a:lnSpc>
              <a:buFont typeface="Wingdings" panose="05000000000000000000" pitchFamily="2" charset="2"/>
              <a:buChar char="Ø"/>
            </a:pPr>
            <a:r>
              <a:rPr lang="en-US" sz="1600" dirty="0">
                <a:latin typeface="Times New Roman" panose="02020603050405020304" pitchFamily="18" charset="0"/>
              </a:rPr>
              <a:t>It involves two steps, i.e., </a:t>
            </a:r>
          </a:p>
          <a:p>
            <a:pPr algn="just">
              <a:lnSpc>
                <a:spcPct val="150000"/>
              </a:lnSpc>
            </a:pPr>
            <a:r>
              <a:rPr lang="en-US" sz="1600" dirty="0">
                <a:latin typeface="Times New Roman" panose="02020603050405020304" pitchFamily="18" charset="0"/>
              </a:rPr>
              <a:t>	(</a:t>
            </a:r>
            <a:r>
              <a:rPr lang="en-US" sz="1600" dirty="0" err="1">
                <a:latin typeface="Times New Roman" panose="02020603050405020304" pitchFamily="18" charset="0"/>
              </a:rPr>
              <a:t>i</a:t>
            </a:r>
            <a:r>
              <a:rPr lang="en-US" sz="1600" dirty="0">
                <a:latin typeface="Times New Roman" panose="02020603050405020304" pitchFamily="18" charset="0"/>
              </a:rPr>
              <a:t>)  Creating a vocabulary of known words  </a:t>
            </a:r>
          </a:p>
          <a:p>
            <a:pPr algn="just">
              <a:lnSpc>
                <a:spcPct val="150000"/>
              </a:lnSpc>
            </a:pPr>
            <a:r>
              <a:rPr lang="en-US" sz="1600" dirty="0">
                <a:latin typeface="Times New Roman" panose="02020603050405020304" pitchFamily="18" charset="0"/>
              </a:rPr>
              <a:t>	(ii) Measuring the occurrence of these words within the text. </a:t>
            </a:r>
          </a:p>
          <a:p>
            <a:pPr marL="285750" indent="-285750" algn="just">
              <a:lnSpc>
                <a:spcPct val="150000"/>
              </a:lnSpc>
              <a:buFont typeface="Wingdings" panose="05000000000000000000" pitchFamily="2" charset="2"/>
              <a:buChar char="Ø"/>
            </a:pPr>
            <a:r>
              <a:rPr lang="en-US" sz="1600" dirty="0">
                <a:latin typeface="Times New Roman" panose="02020603050405020304" pitchFamily="18" charset="0"/>
              </a:rPr>
              <a:t>BOW only cares about the occurrence of words within a document and their count without considering the order of words in the sentence or document </a:t>
            </a:r>
          </a:p>
        </p:txBody>
      </p:sp>
      <p:sp>
        <p:nvSpPr>
          <p:cNvPr id="4" name="TextBox 3">
            <a:extLst>
              <a:ext uri="{FF2B5EF4-FFF2-40B4-BE49-F238E27FC236}">
                <a16:creationId xmlns:a16="http://schemas.microsoft.com/office/drawing/2014/main" id="{ECF9DE03-D076-7EB7-FDF4-F3C8993ADF6D}"/>
              </a:ext>
            </a:extLst>
          </p:cNvPr>
          <p:cNvSpPr txBox="1"/>
          <p:nvPr/>
        </p:nvSpPr>
        <p:spPr>
          <a:xfrm>
            <a:off x="432707" y="187779"/>
            <a:ext cx="3829050" cy="369332"/>
          </a:xfrm>
          <a:prstGeom prst="rect">
            <a:avLst/>
          </a:prstGeom>
          <a:noFill/>
        </p:spPr>
        <p:txBody>
          <a:bodyPr wrap="square" rtlCol="0">
            <a:spAutoFit/>
          </a:bodyPr>
          <a:lstStyle/>
          <a:p>
            <a:r>
              <a:rPr lang="en-IN" sz="1800" b="1" u="sng" dirty="0">
                <a:effectLst>
                  <a:outerShdw blurRad="38100" dist="38100" dir="2700000" algn="tl">
                    <a:srgbClr val="000000">
                      <a:alpha val="43137"/>
                    </a:srgbClr>
                  </a:outerShdw>
                </a:effectLst>
              </a:rPr>
              <a:t>Bag-of-Words</a:t>
            </a:r>
            <a:endParaRPr lang="en-US" sz="1800" b="1" u="sng" dirty="0">
              <a:effectLst>
                <a:outerShdw blurRad="38100" dist="38100" dir="2700000" algn="tl">
                  <a:srgbClr val="000000">
                    <a:alpha val="43137"/>
                  </a:srgbClr>
                </a:outerShdw>
              </a:effectLst>
            </a:endParaRPr>
          </a:p>
        </p:txBody>
      </p:sp>
      <p:sp>
        <p:nvSpPr>
          <p:cNvPr id="6" name="TextBox 5">
            <a:extLst>
              <a:ext uri="{FF2B5EF4-FFF2-40B4-BE49-F238E27FC236}">
                <a16:creationId xmlns:a16="http://schemas.microsoft.com/office/drawing/2014/main" id="{4E9025D1-BC0A-DEF0-589A-ED1E56F23DFB}"/>
              </a:ext>
            </a:extLst>
          </p:cNvPr>
          <p:cNvSpPr txBox="1"/>
          <p:nvPr/>
        </p:nvSpPr>
        <p:spPr>
          <a:xfrm>
            <a:off x="342901" y="2819660"/>
            <a:ext cx="7470321" cy="2104679"/>
          </a:xfrm>
          <a:prstGeom prst="rect">
            <a:avLst/>
          </a:prstGeom>
          <a:noFill/>
        </p:spPr>
        <p:txBody>
          <a:bodyPr wrap="square">
            <a:spAutoFit/>
          </a:bodyPr>
          <a:lstStyle/>
          <a:p>
            <a:r>
              <a:rPr lang="en-IN" sz="1800" b="1" u="sng" dirty="0">
                <a:effectLst>
                  <a:outerShdw blurRad="38100" dist="38100" dir="2700000" algn="tl">
                    <a:srgbClr val="000000">
                      <a:alpha val="43137"/>
                    </a:srgbClr>
                  </a:outerShdw>
                </a:effectLst>
              </a:rPr>
              <a:t>TF-IDF</a:t>
            </a:r>
          </a:p>
          <a:p>
            <a:endParaRPr lang="en-IN" b="1" u="sng" dirty="0">
              <a:effectLst>
                <a:outerShdw blurRad="38100" dist="38100" dir="2700000" algn="tl">
                  <a:srgbClr val="000000">
                    <a:alpha val="43137"/>
                  </a:srgbClr>
                </a:outerShdw>
              </a:effectLst>
            </a:endParaRPr>
          </a:p>
          <a:p>
            <a:pPr marL="285750" indent="-285750" algn="just">
              <a:lnSpc>
                <a:spcPct val="150000"/>
              </a:lnSpc>
              <a:buFont typeface="Wingdings" panose="05000000000000000000" pitchFamily="2" charset="2"/>
              <a:buChar char="Ø"/>
            </a:pPr>
            <a:r>
              <a:rPr lang="en-US" sz="1600" dirty="0">
                <a:latin typeface="Times New Roman" panose="02020603050405020304" pitchFamily="18" charset="0"/>
              </a:rPr>
              <a:t>It calculates the importance of a term in a document by considering its frequency in the document (TF) and its rarity across the entire corpus (IDF)</a:t>
            </a:r>
          </a:p>
          <a:p>
            <a:pPr marL="285750" indent="-285750" algn="just">
              <a:lnSpc>
                <a:spcPct val="150000"/>
              </a:lnSpc>
              <a:buFont typeface="Wingdings" panose="05000000000000000000" pitchFamily="2" charset="2"/>
              <a:buChar char="Ø"/>
            </a:pPr>
            <a:r>
              <a:rPr lang="en-US" sz="1800" b="0" i="0" u="none" strike="noStrike" baseline="0" dirty="0">
                <a:solidFill>
                  <a:srgbClr val="000000"/>
                </a:solidFill>
                <a:latin typeface="Times New Roman" panose="02020603050405020304" pitchFamily="18" charset="0"/>
              </a:rPr>
              <a:t>TF-IDF is the product of TF and IDF. The higher score indicates the greater importance of the word in the corpus. </a:t>
            </a:r>
            <a:endParaRPr lang="en-US" sz="1600" dirty="0">
              <a:latin typeface="Times New Roman" panose="02020603050405020304" pitchFamily="18" charset="0"/>
            </a:endParaRPr>
          </a:p>
        </p:txBody>
      </p:sp>
    </p:spTree>
    <p:extLst>
      <p:ext uri="{BB962C8B-B14F-4D97-AF65-F5344CB8AC3E}">
        <p14:creationId xmlns:p14="http://schemas.microsoft.com/office/powerpoint/2010/main" val="138231915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0-#ppt_w/2"/>
                                          </p:val>
                                        </p:tav>
                                        <p:tav tm="100000">
                                          <p:val>
                                            <p:strVal val="#ppt_x"/>
                                          </p:val>
                                        </p:tav>
                                      </p:tavLst>
                                    </p:anim>
                                    <p:anim calcmode="lin" valueType="num">
                                      <p:cBhvr additive="base">
                                        <p:cTn id="21"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121802-18B2-3FC6-DD8D-08F8A4E31150}"/>
              </a:ext>
            </a:extLst>
          </p:cNvPr>
          <p:cNvSpPr txBox="1"/>
          <p:nvPr/>
        </p:nvSpPr>
        <p:spPr>
          <a:xfrm>
            <a:off x="310242" y="734667"/>
            <a:ext cx="8254094" cy="1156086"/>
          </a:xfrm>
          <a:prstGeom prst="rect">
            <a:avLst/>
          </a:prstGeom>
          <a:noFill/>
        </p:spPr>
        <p:txBody>
          <a:bodyPr wrap="square">
            <a:spAutoFit/>
          </a:bodyPr>
          <a:lstStyle/>
          <a:p>
            <a:pPr marL="285750" indent="-285750" algn="just">
              <a:lnSpc>
                <a:spcPct val="150000"/>
              </a:lnSpc>
              <a:buFont typeface="Wingdings" panose="05000000000000000000" pitchFamily="2" charset="2"/>
              <a:buChar char="Ø"/>
            </a:pPr>
            <a:r>
              <a:rPr lang="en-US" sz="1600" dirty="0">
                <a:latin typeface="Times New Roman" panose="02020603050405020304" pitchFamily="18" charset="0"/>
              </a:rPr>
              <a:t>The SMOTE algorithm selects a minority class instance and identifies its nearest neighbors. It then generates synthetic instances along the line segments connecting the instance and its neighbors in the feature space. </a:t>
            </a:r>
          </a:p>
        </p:txBody>
      </p:sp>
      <p:sp>
        <p:nvSpPr>
          <p:cNvPr id="5" name="TextBox 4">
            <a:extLst>
              <a:ext uri="{FF2B5EF4-FFF2-40B4-BE49-F238E27FC236}">
                <a16:creationId xmlns:a16="http://schemas.microsoft.com/office/drawing/2014/main" id="{FC6BE214-057B-1A8C-51EA-A07C04FC968B}"/>
              </a:ext>
            </a:extLst>
          </p:cNvPr>
          <p:cNvSpPr txBox="1"/>
          <p:nvPr/>
        </p:nvSpPr>
        <p:spPr>
          <a:xfrm>
            <a:off x="702128" y="189011"/>
            <a:ext cx="7956841" cy="461665"/>
          </a:xfrm>
          <a:prstGeom prst="rect">
            <a:avLst/>
          </a:prstGeom>
          <a:noFill/>
        </p:spPr>
        <p:txBody>
          <a:bodyPr wrap="square">
            <a:spAutoFit/>
          </a:bodyPr>
          <a:lstStyle/>
          <a:p>
            <a:r>
              <a:rPr lang="en-IN" sz="1800" b="1" u="sng" dirty="0">
                <a:solidFill>
                  <a:schemeClr val="tx1"/>
                </a:solidFill>
                <a:effectLst>
                  <a:outerShdw blurRad="38100" dist="38100" dir="2700000" algn="tl">
                    <a:srgbClr val="000000">
                      <a:alpha val="43137"/>
                    </a:srgbClr>
                  </a:outerShdw>
                </a:effectLst>
                <a:latin typeface="+mj-lt"/>
              </a:rPr>
              <a:t>SMOTE</a:t>
            </a:r>
            <a:r>
              <a:rPr lang="en-IN" sz="1800" b="1" dirty="0">
                <a:solidFill>
                  <a:schemeClr val="tx1"/>
                </a:solidFill>
                <a:effectLst>
                  <a:outerShdw blurRad="38100" dist="38100" dir="2700000" algn="tl">
                    <a:srgbClr val="000000">
                      <a:alpha val="43137"/>
                    </a:srgbClr>
                  </a:outerShdw>
                </a:effectLst>
                <a:latin typeface="+mj-lt"/>
              </a:rPr>
              <a:t> </a:t>
            </a:r>
            <a:r>
              <a:rPr lang="en-IN" sz="1800" dirty="0">
                <a:solidFill>
                  <a:schemeClr val="tx1"/>
                </a:solidFill>
                <a:latin typeface="+mj-lt"/>
              </a:rPr>
              <a:t>(</a:t>
            </a:r>
            <a:r>
              <a:rPr lang="en-US" sz="2400" b="0" i="0" dirty="0">
                <a:solidFill>
                  <a:schemeClr val="tx1"/>
                </a:solidFill>
                <a:effectLst/>
                <a:latin typeface="+mj-lt"/>
              </a:rPr>
              <a:t>Synthetic Minority Over-sampling Technique)</a:t>
            </a:r>
            <a:endParaRPr lang="en-US" sz="1800" b="1" u="sng" dirty="0">
              <a:solidFill>
                <a:schemeClr val="tx1"/>
              </a:solidFill>
              <a:effectLst>
                <a:outerShdw blurRad="38100" dist="38100" dir="2700000" algn="tl">
                  <a:srgbClr val="000000">
                    <a:alpha val="43137"/>
                  </a:srgbClr>
                </a:outerShdw>
              </a:effectLst>
              <a:latin typeface="+mj-lt"/>
            </a:endParaRPr>
          </a:p>
        </p:txBody>
      </p:sp>
      <p:pic>
        <p:nvPicPr>
          <p:cNvPr id="7" name="Picture 6">
            <a:extLst>
              <a:ext uri="{FF2B5EF4-FFF2-40B4-BE49-F238E27FC236}">
                <a16:creationId xmlns:a16="http://schemas.microsoft.com/office/drawing/2014/main" id="{0F3D1B62-63BE-EA6B-45FF-BD739ECC253F}"/>
              </a:ext>
            </a:extLst>
          </p:cNvPr>
          <p:cNvPicPr>
            <a:picLocks noChangeAspect="1"/>
          </p:cNvPicPr>
          <p:nvPr/>
        </p:nvPicPr>
        <p:blipFill>
          <a:blip r:embed="rId2"/>
          <a:stretch>
            <a:fillRect/>
          </a:stretch>
        </p:blipFill>
        <p:spPr>
          <a:xfrm>
            <a:off x="2836341" y="2103833"/>
            <a:ext cx="2666388" cy="2652784"/>
          </a:xfrm>
          <a:prstGeom prst="rect">
            <a:avLst/>
          </a:prstGeom>
        </p:spPr>
      </p:pic>
    </p:spTree>
    <p:extLst>
      <p:ext uri="{BB962C8B-B14F-4D97-AF65-F5344CB8AC3E}">
        <p14:creationId xmlns:p14="http://schemas.microsoft.com/office/powerpoint/2010/main" val="295373617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9"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0-#ppt_w/2"/>
                                          </p:val>
                                        </p:tav>
                                        <p:tav tm="100000">
                                          <p:val>
                                            <p:strVal val="#ppt_x"/>
                                          </p:val>
                                        </p:tav>
                                      </p:tavLst>
                                    </p:anim>
                                    <p:anim calcmode="lin" valueType="num">
                                      <p:cBhvr additive="base">
                                        <p:cTn id="15" dur="5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heel(1)">
                                      <p:cBhvr>
                                        <p:cTn id="20"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1B3619-0C4D-9E8A-5C29-8A02499CF9CA}"/>
              </a:ext>
            </a:extLst>
          </p:cNvPr>
          <p:cNvPicPr>
            <a:picLocks noChangeAspect="1"/>
          </p:cNvPicPr>
          <p:nvPr/>
        </p:nvPicPr>
        <p:blipFill>
          <a:blip r:embed="rId2"/>
          <a:stretch>
            <a:fillRect/>
          </a:stretch>
        </p:blipFill>
        <p:spPr>
          <a:xfrm>
            <a:off x="453034" y="1041966"/>
            <a:ext cx="8237932" cy="2712266"/>
          </a:xfrm>
          <a:prstGeom prst="rect">
            <a:avLst/>
          </a:prstGeom>
        </p:spPr>
      </p:pic>
    </p:spTree>
    <p:extLst>
      <p:ext uri="{BB962C8B-B14F-4D97-AF65-F5344CB8AC3E}">
        <p14:creationId xmlns:p14="http://schemas.microsoft.com/office/powerpoint/2010/main" val="393332775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2AB751F-9D4E-9368-EF13-3776D12F7693}"/>
              </a:ext>
            </a:extLst>
          </p:cNvPr>
          <p:cNvPicPr>
            <a:picLocks noChangeAspect="1"/>
          </p:cNvPicPr>
          <p:nvPr/>
        </p:nvPicPr>
        <p:blipFill>
          <a:blip r:embed="rId2"/>
          <a:stretch>
            <a:fillRect/>
          </a:stretch>
        </p:blipFill>
        <p:spPr>
          <a:xfrm>
            <a:off x="1348716" y="1209803"/>
            <a:ext cx="5452134" cy="3330721"/>
          </a:xfrm>
          <a:prstGeom prst="rect">
            <a:avLst/>
          </a:prstGeom>
        </p:spPr>
      </p:pic>
      <p:sp>
        <p:nvSpPr>
          <p:cNvPr id="7" name="TextBox 6">
            <a:extLst>
              <a:ext uri="{FF2B5EF4-FFF2-40B4-BE49-F238E27FC236}">
                <a16:creationId xmlns:a16="http://schemas.microsoft.com/office/drawing/2014/main" id="{8B70BD2F-0C32-C503-49B1-E0FE1A6073EA}"/>
              </a:ext>
            </a:extLst>
          </p:cNvPr>
          <p:cNvSpPr txBox="1"/>
          <p:nvPr/>
        </p:nvSpPr>
        <p:spPr>
          <a:xfrm>
            <a:off x="1036864" y="295199"/>
            <a:ext cx="5347607" cy="369332"/>
          </a:xfrm>
          <a:prstGeom prst="rect">
            <a:avLst/>
          </a:prstGeom>
          <a:noFill/>
        </p:spPr>
        <p:txBody>
          <a:bodyPr wrap="square" rtlCol="0">
            <a:spAutoFit/>
          </a:bodyPr>
          <a:lstStyle/>
          <a:p>
            <a:r>
              <a:rPr lang="en-IN" sz="1800" b="1" u="sng" dirty="0">
                <a:latin typeface="Arial" panose="020B0604020202020204" pitchFamily="34" charset="0"/>
              </a:rPr>
              <a:t>ML Model Evaluation on BOW features</a:t>
            </a:r>
            <a:endParaRPr lang="en-US" sz="1800" b="1" u="sng" dirty="0">
              <a:latin typeface="Arial" panose="020B0604020202020204" pitchFamily="34" charset="0"/>
            </a:endParaRPr>
          </a:p>
        </p:txBody>
      </p:sp>
    </p:spTree>
    <p:extLst>
      <p:ext uri="{BB962C8B-B14F-4D97-AF65-F5344CB8AC3E}">
        <p14:creationId xmlns:p14="http://schemas.microsoft.com/office/powerpoint/2010/main" val="620951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E75EBF-AE24-FA9A-4CFD-330E47DC36CD}"/>
              </a:ext>
            </a:extLst>
          </p:cNvPr>
          <p:cNvPicPr>
            <a:picLocks noChangeAspect="1"/>
          </p:cNvPicPr>
          <p:nvPr/>
        </p:nvPicPr>
        <p:blipFill>
          <a:blip r:embed="rId2"/>
          <a:stretch>
            <a:fillRect/>
          </a:stretch>
        </p:blipFill>
        <p:spPr>
          <a:xfrm>
            <a:off x="1412421" y="880361"/>
            <a:ext cx="5927272" cy="3686764"/>
          </a:xfrm>
          <a:prstGeom prst="rect">
            <a:avLst/>
          </a:prstGeom>
        </p:spPr>
      </p:pic>
      <p:sp>
        <p:nvSpPr>
          <p:cNvPr id="4" name="TextBox 3">
            <a:extLst>
              <a:ext uri="{FF2B5EF4-FFF2-40B4-BE49-F238E27FC236}">
                <a16:creationId xmlns:a16="http://schemas.microsoft.com/office/drawing/2014/main" id="{239F0FAE-7380-B4F2-31E6-FB2D6BE091D5}"/>
              </a:ext>
            </a:extLst>
          </p:cNvPr>
          <p:cNvSpPr txBox="1"/>
          <p:nvPr/>
        </p:nvSpPr>
        <p:spPr>
          <a:xfrm>
            <a:off x="522514" y="207043"/>
            <a:ext cx="5347607" cy="369332"/>
          </a:xfrm>
          <a:prstGeom prst="rect">
            <a:avLst/>
          </a:prstGeom>
          <a:noFill/>
        </p:spPr>
        <p:txBody>
          <a:bodyPr wrap="square" rtlCol="0">
            <a:spAutoFit/>
          </a:bodyPr>
          <a:lstStyle/>
          <a:p>
            <a:r>
              <a:rPr lang="en-IN" sz="1800" b="1" u="sng" dirty="0">
                <a:latin typeface="Arial" panose="020B0604020202020204" pitchFamily="34" charset="0"/>
              </a:rPr>
              <a:t>ML Model Evaluation on TF-IDF features</a:t>
            </a:r>
            <a:endParaRPr lang="en-US" sz="1800" b="1" u="sng" dirty="0">
              <a:latin typeface="Arial" panose="020B0604020202020204" pitchFamily="34" charset="0"/>
            </a:endParaRPr>
          </a:p>
        </p:txBody>
      </p:sp>
    </p:spTree>
    <p:extLst>
      <p:ext uri="{BB962C8B-B14F-4D97-AF65-F5344CB8AC3E}">
        <p14:creationId xmlns:p14="http://schemas.microsoft.com/office/powerpoint/2010/main" val="3069742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circle(in)">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70395A-48B9-C74B-BDDA-E5386CBDDE02}"/>
              </a:ext>
            </a:extLst>
          </p:cNvPr>
          <p:cNvSpPr txBox="1"/>
          <p:nvPr/>
        </p:nvSpPr>
        <p:spPr>
          <a:xfrm>
            <a:off x="604157" y="1020249"/>
            <a:ext cx="7470321" cy="1023165"/>
          </a:xfrm>
          <a:prstGeom prst="rect">
            <a:avLst/>
          </a:prstGeom>
          <a:noFill/>
        </p:spPr>
        <p:txBody>
          <a:bodyPr wrap="square">
            <a:spAutoFit/>
          </a:bodyPr>
          <a:lstStyle/>
          <a:p>
            <a:pPr marL="285750" lvl="0" indent="-285750" algn="just" defTabSz="914400" eaLnBrk="0" fontAlgn="base" latinLnBrk="0" hangingPunct="0">
              <a:lnSpc>
                <a:spcPct val="150000"/>
              </a:lnSpc>
              <a:buSzTx/>
              <a:buFont typeface="Wingdings" panose="05000000000000000000" pitchFamily="2" charset="2"/>
              <a:buChar char="Ø"/>
              <a:tabLst/>
            </a:pPr>
            <a:r>
              <a:rPr lang="en-US" altLang="en-US" sz="1400" dirty="0">
                <a:latin typeface="Times New Roman" panose="02020603050405020304" pitchFamily="18" charset="0"/>
              </a:rPr>
              <a:t>XG Boost Classifier - Accuracy: 0.9016, Precision: 0.8917, Recall: 0.9016, F1-Score: 0.8763 </a:t>
            </a:r>
          </a:p>
          <a:p>
            <a:pPr marL="285750" lvl="0" indent="-285750" algn="just" defTabSz="914400" eaLnBrk="0" fontAlgn="base" latinLnBrk="0" hangingPunct="0">
              <a:lnSpc>
                <a:spcPct val="150000"/>
              </a:lnSpc>
              <a:buSzTx/>
              <a:buFont typeface="Wingdings" panose="05000000000000000000" pitchFamily="2" charset="2"/>
              <a:buChar char="Ø"/>
              <a:tabLst/>
            </a:pPr>
            <a:r>
              <a:rPr lang="en-US" altLang="en-US" sz="1400" dirty="0">
                <a:latin typeface="Times New Roman" panose="02020603050405020304" pitchFamily="18" charset="0"/>
              </a:rPr>
              <a:t>Logistic Regression - Accuracy: 0.8811, Precision: 0.8724, Recall: 0.8811, F1-Score: 0.8759</a:t>
            </a:r>
          </a:p>
          <a:p>
            <a:pPr marL="285750" lvl="0" indent="-285750" algn="just" defTabSz="914400" eaLnBrk="0" fontAlgn="base" latinLnBrk="0" hangingPunct="0">
              <a:lnSpc>
                <a:spcPct val="150000"/>
              </a:lnSpc>
              <a:buSzTx/>
              <a:buFont typeface="Wingdings" panose="05000000000000000000" pitchFamily="2" charset="2"/>
              <a:buChar char="Ø"/>
              <a:tabLst/>
            </a:pPr>
            <a:r>
              <a:rPr lang="en-US" altLang="en-US" sz="1400" dirty="0">
                <a:latin typeface="Times New Roman" panose="02020603050405020304" pitchFamily="18" charset="0"/>
              </a:rPr>
              <a:t>Linear SVC - Accuracy: 0.8730, Precision: 0.8735, Recall: 0.8730, F1-Score: 0.8732 </a:t>
            </a:r>
          </a:p>
        </p:txBody>
      </p:sp>
      <p:sp>
        <p:nvSpPr>
          <p:cNvPr id="6" name="TextBox 5">
            <a:extLst>
              <a:ext uri="{FF2B5EF4-FFF2-40B4-BE49-F238E27FC236}">
                <a16:creationId xmlns:a16="http://schemas.microsoft.com/office/drawing/2014/main" id="{4159FFE0-6F16-CA98-3339-2AB9F3A87D98}"/>
              </a:ext>
            </a:extLst>
          </p:cNvPr>
          <p:cNvSpPr txBox="1"/>
          <p:nvPr/>
        </p:nvSpPr>
        <p:spPr>
          <a:xfrm>
            <a:off x="212271" y="293913"/>
            <a:ext cx="5461908" cy="369332"/>
          </a:xfrm>
          <a:prstGeom prst="rect">
            <a:avLst/>
          </a:prstGeom>
          <a:noFill/>
        </p:spPr>
        <p:txBody>
          <a:bodyPr wrap="square" rtlCol="0">
            <a:spAutoFit/>
          </a:bodyPr>
          <a:lstStyle/>
          <a:p>
            <a:r>
              <a:rPr lang="en-IN" sz="1800" b="1" u="sng" dirty="0"/>
              <a:t>Best Performing Model : BOW Features</a:t>
            </a:r>
            <a:endParaRPr lang="en-US" sz="1800" b="1" u="sng" dirty="0"/>
          </a:p>
        </p:txBody>
      </p:sp>
      <p:sp>
        <p:nvSpPr>
          <p:cNvPr id="7" name="TextBox 6">
            <a:extLst>
              <a:ext uri="{FF2B5EF4-FFF2-40B4-BE49-F238E27FC236}">
                <a16:creationId xmlns:a16="http://schemas.microsoft.com/office/drawing/2014/main" id="{23E6D692-3335-DE97-9A10-5EC7BCB6D346}"/>
              </a:ext>
            </a:extLst>
          </p:cNvPr>
          <p:cNvSpPr txBox="1"/>
          <p:nvPr/>
        </p:nvSpPr>
        <p:spPr>
          <a:xfrm>
            <a:off x="383721" y="2373705"/>
            <a:ext cx="4620986" cy="369332"/>
          </a:xfrm>
          <a:prstGeom prst="rect">
            <a:avLst/>
          </a:prstGeom>
          <a:noFill/>
        </p:spPr>
        <p:txBody>
          <a:bodyPr wrap="square" rtlCol="0">
            <a:spAutoFit/>
          </a:bodyPr>
          <a:lstStyle/>
          <a:p>
            <a:r>
              <a:rPr lang="en-IN" sz="1800" b="1" u="sng" dirty="0"/>
              <a:t>Ensemble</a:t>
            </a:r>
            <a:r>
              <a:rPr lang="en-IN" dirty="0"/>
              <a:t> </a:t>
            </a:r>
            <a:r>
              <a:rPr lang="en-IN" sz="1800" b="1" u="sng" dirty="0"/>
              <a:t>Modelling</a:t>
            </a:r>
            <a:endParaRPr lang="en-US" sz="1800" b="1" u="sng" dirty="0"/>
          </a:p>
        </p:txBody>
      </p:sp>
      <p:sp>
        <p:nvSpPr>
          <p:cNvPr id="9" name="TextBox 8">
            <a:extLst>
              <a:ext uri="{FF2B5EF4-FFF2-40B4-BE49-F238E27FC236}">
                <a16:creationId xmlns:a16="http://schemas.microsoft.com/office/drawing/2014/main" id="{314F253F-F632-A02C-0805-2E64E77EC142}"/>
              </a:ext>
            </a:extLst>
          </p:cNvPr>
          <p:cNvSpPr txBox="1"/>
          <p:nvPr/>
        </p:nvSpPr>
        <p:spPr>
          <a:xfrm>
            <a:off x="538842" y="2911734"/>
            <a:ext cx="7396844" cy="1992661"/>
          </a:xfrm>
          <a:prstGeom prst="rect">
            <a:avLst/>
          </a:prstGeom>
          <a:noFill/>
        </p:spPr>
        <p:txBody>
          <a:bodyPr wrap="square">
            <a:spAutoFit/>
          </a:bodyPr>
          <a:lstStyle/>
          <a:p>
            <a:pPr marL="285750" indent="-285750" algn="just" eaLnBrk="0" fontAlgn="base" hangingPunct="0">
              <a:lnSpc>
                <a:spcPct val="150000"/>
              </a:lnSpc>
              <a:buFont typeface="Wingdings" panose="05000000000000000000" pitchFamily="2" charset="2"/>
              <a:buChar char="Ø"/>
            </a:pPr>
            <a:r>
              <a:rPr lang="en-US" dirty="0">
                <a:latin typeface="Times New Roman" panose="02020603050405020304" pitchFamily="18" charset="0"/>
              </a:rPr>
              <a:t>Ensemble modeling is a powerful approach that aims to improve the overall performance and robustness of machine learning models by leveraging the collective intelligence of multiple models. </a:t>
            </a:r>
          </a:p>
          <a:p>
            <a:pPr marL="285750" indent="-285750" algn="just" eaLnBrk="0" fontAlgn="base" hangingPunct="0">
              <a:lnSpc>
                <a:spcPct val="150000"/>
              </a:lnSpc>
              <a:buFont typeface="Wingdings" panose="05000000000000000000" pitchFamily="2" charset="2"/>
              <a:buChar char="Ø"/>
            </a:pPr>
            <a:r>
              <a:rPr lang="en-US" dirty="0">
                <a:latin typeface="Times New Roman" panose="02020603050405020304" pitchFamily="18" charset="0"/>
              </a:rPr>
              <a:t>Voting Ensemble, which combines the predictions from multiple models using a majority voting strategy. The idea is to consider the predictions from each model and select the class label that receives the most votes </a:t>
            </a:r>
          </a:p>
        </p:txBody>
      </p:sp>
    </p:spTree>
    <p:extLst>
      <p:ext uri="{BB962C8B-B14F-4D97-AF65-F5344CB8AC3E}">
        <p14:creationId xmlns:p14="http://schemas.microsoft.com/office/powerpoint/2010/main" val="21181855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fade">
                                      <p:cBhvr>
                                        <p:cTn id="13" dur="1000"/>
                                        <p:tgtEl>
                                          <p:spTgt spid="5">
                                            <p:txEl>
                                              <p:pRg st="0" end="0"/>
                                            </p:txEl>
                                          </p:spTgt>
                                        </p:tgtEl>
                                      </p:cBhvr>
                                    </p:animEffect>
                                    <p:anim calcmode="lin" valueType="num">
                                      <p:cBhvr>
                                        <p:cTn id="14"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5">
                                            <p:txEl>
                                              <p:pRg st="1" end="1"/>
                                            </p:txEl>
                                          </p:spTgt>
                                        </p:tgtEl>
                                        <p:attrNameLst>
                                          <p:attrName>style.visibility</p:attrName>
                                        </p:attrNameLst>
                                      </p:cBhvr>
                                      <p:to>
                                        <p:strVal val="visible"/>
                                      </p:to>
                                    </p:set>
                                    <p:animEffect transition="in" filter="fade">
                                      <p:cBhvr>
                                        <p:cTn id="20" dur="1000"/>
                                        <p:tgtEl>
                                          <p:spTgt spid="5">
                                            <p:txEl>
                                              <p:pRg st="1" end="1"/>
                                            </p:txEl>
                                          </p:spTgt>
                                        </p:tgtEl>
                                      </p:cBhvr>
                                    </p:animEffect>
                                    <p:anim calcmode="lin" valueType="num">
                                      <p:cBhvr>
                                        <p:cTn id="21"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animEffect transition="in" filter="fade">
                                      <p:cBhvr>
                                        <p:cTn id="27" dur="1000"/>
                                        <p:tgtEl>
                                          <p:spTgt spid="5">
                                            <p:txEl>
                                              <p:pRg st="2" end="2"/>
                                            </p:txEl>
                                          </p:spTgt>
                                        </p:tgtEl>
                                      </p:cBhvr>
                                    </p:animEffect>
                                    <p:anim calcmode="lin" valueType="num">
                                      <p:cBhvr>
                                        <p:cTn id="2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0-#ppt_w/2"/>
                                          </p:val>
                                        </p:tav>
                                        <p:tav tm="100000">
                                          <p:val>
                                            <p:strVal val="#ppt_x"/>
                                          </p:val>
                                        </p:tav>
                                      </p:tavLst>
                                    </p:anim>
                                    <p:anim calcmode="lin" valueType="num">
                                      <p:cBhvr additive="base">
                                        <p:cTn id="35"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9">
                                            <p:txEl>
                                              <p:pRg st="0" end="0"/>
                                            </p:txEl>
                                          </p:spTgt>
                                        </p:tgtEl>
                                        <p:attrNameLst>
                                          <p:attrName>style.visibility</p:attrName>
                                        </p:attrNameLst>
                                      </p:cBhvr>
                                      <p:to>
                                        <p:strVal val="visible"/>
                                      </p:to>
                                    </p:set>
                                    <p:animEffect transition="in" filter="fade">
                                      <p:cBhvr>
                                        <p:cTn id="40" dur="1000"/>
                                        <p:tgtEl>
                                          <p:spTgt spid="9">
                                            <p:txEl>
                                              <p:pRg st="0" end="0"/>
                                            </p:txEl>
                                          </p:spTgt>
                                        </p:tgtEl>
                                      </p:cBhvr>
                                    </p:animEffect>
                                    <p:anim calcmode="lin" valueType="num">
                                      <p:cBhvr>
                                        <p:cTn id="41"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42"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9">
                                            <p:txEl>
                                              <p:pRg st="1" end="1"/>
                                            </p:txEl>
                                          </p:spTgt>
                                        </p:tgtEl>
                                        <p:attrNameLst>
                                          <p:attrName>style.visibility</p:attrName>
                                        </p:attrNameLst>
                                      </p:cBhvr>
                                      <p:to>
                                        <p:strVal val="visible"/>
                                      </p:to>
                                    </p:set>
                                    <p:animEffect transition="in" filter="fade">
                                      <p:cBhvr>
                                        <p:cTn id="47" dur="1000"/>
                                        <p:tgtEl>
                                          <p:spTgt spid="9">
                                            <p:txEl>
                                              <p:pRg st="1" end="1"/>
                                            </p:txEl>
                                          </p:spTgt>
                                        </p:tgtEl>
                                      </p:cBhvr>
                                    </p:animEffect>
                                    <p:anim calcmode="lin" valueType="num">
                                      <p:cBhvr>
                                        <p:cTn id="48"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49"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7" grpId="0"/>
      <p:bldP spid="9"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8CB6BA3-5A07-4F7F-D8F4-122F877FC021}"/>
              </a:ext>
            </a:extLst>
          </p:cNvPr>
          <p:cNvPicPr>
            <a:picLocks noChangeAspect="1"/>
          </p:cNvPicPr>
          <p:nvPr/>
        </p:nvPicPr>
        <p:blipFill>
          <a:blip r:embed="rId2"/>
          <a:stretch>
            <a:fillRect/>
          </a:stretch>
        </p:blipFill>
        <p:spPr>
          <a:xfrm>
            <a:off x="516647" y="1226391"/>
            <a:ext cx="4692165" cy="2299161"/>
          </a:xfrm>
          <a:prstGeom prst="rect">
            <a:avLst/>
          </a:prstGeom>
        </p:spPr>
      </p:pic>
      <p:pic>
        <p:nvPicPr>
          <p:cNvPr id="6" name="Picture 5">
            <a:extLst>
              <a:ext uri="{FF2B5EF4-FFF2-40B4-BE49-F238E27FC236}">
                <a16:creationId xmlns:a16="http://schemas.microsoft.com/office/drawing/2014/main" id="{953F521C-C3DE-14B9-3D6E-2EFD3FC41C32}"/>
              </a:ext>
            </a:extLst>
          </p:cNvPr>
          <p:cNvPicPr>
            <a:picLocks noChangeAspect="1"/>
          </p:cNvPicPr>
          <p:nvPr/>
        </p:nvPicPr>
        <p:blipFill>
          <a:blip r:embed="rId3"/>
          <a:stretch>
            <a:fillRect/>
          </a:stretch>
        </p:blipFill>
        <p:spPr>
          <a:xfrm>
            <a:off x="5517780" y="1226390"/>
            <a:ext cx="2675796" cy="2299161"/>
          </a:xfrm>
          <a:prstGeom prst="rect">
            <a:avLst/>
          </a:prstGeom>
        </p:spPr>
      </p:pic>
      <p:sp>
        <p:nvSpPr>
          <p:cNvPr id="8" name="TextBox 7">
            <a:extLst>
              <a:ext uri="{FF2B5EF4-FFF2-40B4-BE49-F238E27FC236}">
                <a16:creationId xmlns:a16="http://schemas.microsoft.com/office/drawing/2014/main" id="{6864125E-E0D9-9DD7-E82A-387BF635B3AF}"/>
              </a:ext>
            </a:extLst>
          </p:cNvPr>
          <p:cNvSpPr txBox="1"/>
          <p:nvPr/>
        </p:nvSpPr>
        <p:spPr>
          <a:xfrm>
            <a:off x="457199" y="221670"/>
            <a:ext cx="7102929" cy="369332"/>
          </a:xfrm>
          <a:prstGeom prst="rect">
            <a:avLst/>
          </a:prstGeom>
          <a:noFill/>
        </p:spPr>
        <p:txBody>
          <a:bodyPr wrap="square">
            <a:spAutoFit/>
          </a:bodyPr>
          <a:lstStyle/>
          <a:p>
            <a:r>
              <a:rPr lang="en-US" sz="1800" b="1" u="sng" dirty="0"/>
              <a:t>Ensemble Voting Classifier on BOW Features  Results</a:t>
            </a:r>
          </a:p>
        </p:txBody>
      </p:sp>
    </p:spTree>
    <p:extLst>
      <p:ext uri="{BB962C8B-B14F-4D97-AF65-F5344CB8AC3E}">
        <p14:creationId xmlns:p14="http://schemas.microsoft.com/office/powerpoint/2010/main" val="402912526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ircle(in)">
                                      <p:cBhvr>
                                        <p:cTn id="12" dur="2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circle(in)">
                                      <p:cBhvr>
                                        <p:cTn id="1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7988B5-1399-5788-9BFE-9C4959F4BA5C}"/>
              </a:ext>
            </a:extLst>
          </p:cNvPr>
          <p:cNvPicPr>
            <a:picLocks noChangeAspect="1"/>
          </p:cNvPicPr>
          <p:nvPr/>
        </p:nvPicPr>
        <p:blipFill>
          <a:blip r:embed="rId2"/>
          <a:stretch>
            <a:fillRect/>
          </a:stretch>
        </p:blipFill>
        <p:spPr>
          <a:xfrm>
            <a:off x="5177086" y="1245572"/>
            <a:ext cx="3615850" cy="2836572"/>
          </a:xfrm>
          <a:prstGeom prst="rect">
            <a:avLst/>
          </a:prstGeom>
        </p:spPr>
      </p:pic>
      <p:sp>
        <p:nvSpPr>
          <p:cNvPr id="5" name="Rectangle 1">
            <a:extLst>
              <a:ext uri="{FF2B5EF4-FFF2-40B4-BE49-F238E27FC236}">
                <a16:creationId xmlns:a16="http://schemas.microsoft.com/office/drawing/2014/main" id="{6636DB8E-F77F-CFE4-FD63-BD14821FB65B}"/>
              </a:ext>
            </a:extLst>
          </p:cNvPr>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00F33825-FC36-8617-76DB-4DC8D10561CA}"/>
              </a:ext>
            </a:extLst>
          </p:cNvPr>
          <p:cNvSpPr txBox="1"/>
          <p:nvPr/>
        </p:nvSpPr>
        <p:spPr>
          <a:xfrm>
            <a:off x="148999" y="1415410"/>
            <a:ext cx="4572000" cy="1992661"/>
          </a:xfrm>
          <a:prstGeom prst="rect">
            <a:avLst/>
          </a:prstGeom>
          <a:noFill/>
        </p:spPr>
        <p:txBody>
          <a:bodyPr wrap="square">
            <a:spAutoFit/>
          </a:bodyPr>
          <a:lstStyle/>
          <a:p>
            <a:pPr marL="285750" lvl="0" indent="-285750" algn="just" defTabSz="914400" eaLnBrk="0" fontAlgn="base" latinLnBrk="0" hangingPunct="0">
              <a:lnSpc>
                <a:spcPct val="150000"/>
              </a:lnSpc>
              <a:buSzTx/>
              <a:buFont typeface="Wingdings" panose="05000000000000000000" pitchFamily="2" charset="2"/>
              <a:buChar char="Ø"/>
              <a:tabLst/>
            </a:pPr>
            <a:r>
              <a:rPr lang="en-US" altLang="en-US" dirty="0">
                <a:latin typeface="Times New Roman" panose="02020603050405020304" pitchFamily="18" charset="0"/>
              </a:rPr>
              <a:t>ROC AUC Scores Ensemble Classifier (BOW): </a:t>
            </a:r>
          </a:p>
          <a:p>
            <a:pPr lvl="0" algn="just" defTabSz="914400" eaLnBrk="0" fontAlgn="base" latinLnBrk="0" hangingPunct="0">
              <a:lnSpc>
                <a:spcPct val="150000"/>
              </a:lnSpc>
              <a:buSzTx/>
              <a:tabLst/>
            </a:pPr>
            <a:r>
              <a:rPr lang="en-US" altLang="en-US" dirty="0">
                <a:latin typeface="Times New Roman" panose="02020603050405020304" pitchFamily="18" charset="0"/>
              </a:rPr>
              <a:t>       [0.82 0.87 0.86] </a:t>
            </a:r>
          </a:p>
          <a:p>
            <a:pPr marL="285750" lvl="0" indent="-285750" algn="just" defTabSz="914400" eaLnBrk="0" fontAlgn="base" latinLnBrk="0" hangingPunct="0">
              <a:lnSpc>
                <a:spcPct val="150000"/>
              </a:lnSpc>
              <a:buSzTx/>
              <a:buFont typeface="Wingdings" panose="05000000000000000000" pitchFamily="2" charset="2"/>
              <a:buChar char="Ø"/>
              <a:tabLst/>
            </a:pPr>
            <a:r>
              <a:rPr lang="en-US" altLang="en-US" dirty="0">
                <a:latin typeface="Times New Roman" panose="02020603050405020304" pitchFamily="18" charset="0"/>
              </a:rPr>
              <a:t>Macro-average ROC AUC Ensemble Classifier (BOW): 0.8539</a:t>
            </a:r>
          </a:p>
          <a:p>
            <a:pPr marL="285750" lvl="0" indent="-285750" algn="just" defTabSz="914400" eaLnBrk="0" fontAlgn="base" latinLnBrk="0" hangingPunct="0">
              <a:lnSpc>
                <a:spcPct val="150000"/>
              </a:lnSpc>
              <a:buSzTx/>
              <a:buFont typeface="Wingdings" panose="05000000000000000000" pitchFamily="2" charset="2"/>
              <a:buChar char="Ø"/>
              <a:tabLst/>
            </a:pPr>
            <a:r>
              <a:rPr lang="en-US" altLang="en-US" dirty="0">
                <a:latin typeface="Times New Roman" panose="02020603050405020304" pitchFamily="18" charset="0"/>
              </a:rPr>
              <a:t>Micro-average ROC AUC Ensemble Classifier (BOW): 0.9699 </a:t>
            </a:r>
          </a:p>
        </p:txBody>
      </p:sp>
      <p:sp>
        <p:nvSpPr>
          <p:cNvPr id="9" name="TextBox 8">
            <a:extLst>
              <a:ext uri="{FF2B5EF4-FFF2-40B4-BE49-F238E27FC236}">
                <a16:creationId xmlns:a16="http://schemas.microsoft.com/office/drawing/2014/main" id="{BD3B8CE5-0DFC-A4F9-726A-FA3C7DB52A1D}"/>
              </a:ext>
            </a:extLst>
          </p:cNvPr>
          <p:cNvSpPr txBox="1"/>
          <p:nvPr/>
        </p:nvSpPr>
        <p:spPr>
          <a:xfrm>
            <a:off x="148999" y="147575"/>
            <a:ext cx="7378472" cy="369332"/>
          </a:xfrm>
          <a:prstGeom prst="rect">
            <a:avLst/>
          </a:prstGeom>
          <a:noFill/>
        </p:spPr>
        <p:txBody>
          <a:bodyPr wrap="square">
            <a:spAutoFit/>
          </a:bodyPr>
          <a:lstStyle/>
          <a:p>
            <a:r>
              <a:rPr lang="en-US" altLang="en-US" sz="1800" b="1" u="sng" dirty="0"/>
              <a:t>Receiver Operating Characteristic - Ensemble Classifier (BOW) </a:t>
            </a:r>
            <a:endParaRPr lang="en-US" sz="1800" b="1" u="sng" dirty="0"/>
          </a:p>
        </p:txBody>
      </p:sp>
    </p:spTree>
    <p:extLst>
      <p:ext uri="{BB962C8B-B14F-4D97-AF65-F5344CB8AC3E}">
        <p14:creationId xmlns:p14="http://schemas.microsoft.com/office/powerpoint/2010/main" val="190818275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up)">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arn(inVertical)">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08BDC5-6B21-86E5-02AA-E53D5B1CA7F9}"/>
              </a:ext>
            </a:extLst>
          </p:cNvPr>
          <p:cNvPicPr>
            <a:picLocks noChangeAspect="1"/>
          </p:cNvPicPr>
          <p:nvPr/>
        </p:nvPicPr>
        <p:blipFill>
          <a:blip r:embed="rId2"/>
          <a:stretch>
            <a:fillRect/>
          </a:stretch>
        </p:blipFill>
        <p:spPr>
          <a:xfrm>
            <a:off x="1220285" y="1171317"/>
            <a:ext cx="6029743" cy="2800865"/>
          </a:xfrm>
          <a:prstGeom prst="rect">
            <a:avLst/>
          </a:prstGeom>
        </p:spPr>
      </p:pic>
      <p:sp>
        <p:nvSpPr>
          <p:cNvPr id="7" name="TextBox 6">
            <a:extLst>
              <a:ext uri="{FF2B5EF4-FFF2-40B4-BE49-F238E27FC236}">
                <a16:creationId xmlns:a16="http://schemas.microsoft.com/office/drawing/2014/main" id="{932CFBBA-C71D-D444-9867-517C2497B590}"/>
              </a:ext>
            </a:extLst>
          </p:cNvPr>
          <p:cNvSpPr txBox="1"/>
          <p:nvPr/>
        </p:nvSpPr>
        <p:spPr>
          <a:xfrm>
            <a:off x="277585" y="270655"/>
            <a:ext cx="4572000" cy="369332"/>
          </a:xfrm>
          <a:prstGeom prst="rect">
            <a:avLst/>
          </a:prstGeom>
          <a:noFill/>
        </p:spPr>
        <p:txBody>
          <a:bodyPr wrap="square">
            <a:spAutoFit/>
          </a:bodyPr>
          <a:lstStyle/>
          <a:p>
            <a:pPr rtl="0">
              <a:spcBef>
                <a:spcPts val="0"/>
              </a:spcBef>
              <a:spcAft>
                <a:spcPts val="1200"/>
              </a:spcAft>
            </a:pPr>
            <a:r>
              <a:rPr lang="en-US" sz="1800" b="1" kern="0" dirty="0">
                <a:solidFill>
                  <a:schemeClr val="tx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Model Deployment</a:t>
            </a:r>
            <a:endParaRPr lang="en-US" sz="1800" b="1" dirty="0">
              <a:solidFill>
                <a:schemeClr val="tx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54013552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heel(1)">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BBE4FC-5F2B-2314-0C7B-01C8B1344C57}"/>
              </a:ext>
            </a:extLst>
          </p:cNvPr>
          <p:cNvSpPr txBox="1"/>
          <p:nvPr/>
        </p:nvSpPr>
        <p:spPr>
          <a:xfrm>
            <a:off x="2070462" y="89218"/>
            <a:ext cx="4572000" cy="461665"/>
          </a:xfrm>
          <a:prstGeom prst="rect">
            <a:avLst/>
          </a:prstGeom>
          <a:noFill/>
        </p:spPr>
        <p:txBody>
          <a:bodyPr wrap="square">
            <a:spAutoFit/>
          </a:bodyPr>
          <a:lstStyle/>
          <a:p>
            <a:pPr algn="ctr" rtl="0">
              <a:spcBef>
                <a:spcPts val="0"/>
              </a:spcBef>
              <a:spcAft>
                <a:spcPts val="1200"/>
              </a:spcAft>
            </a:pPr>
            <a:r>
              <a:rPr lang="en-US" sz="2400" b="1" i="0" u="sng" strike="noStrike" dirty="0">
                <a:solidFill>
                  <a:schemeClr val="tx1"/>
                </a:solidFill>
                <a:effectLst>
                  <a:outerShdw blurRad="38100" dist="38100" dir="2700000" algn="tl">
                    <a:srgbClr val="000000">
                      <a:alpha val="43137"/>
                    </a:srgbClr>
                  </a:outerShdw>
                </a:effectLst>
                <a:latin typeface="Open Sans" panose="020B0606030504020204" pitchFamily="34" charset="0"/>
              </a:rPr>
              <a:t>INTRODUCTION</a:t>
            </a:r>
            <a:endParaRPr lang="en-US" sz="2400" b="1" u="sng" dirty="0">
              <a:solidFill>
                <a:schemeClr val="tx1"/>
              </a:solidFill>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A0B37A7C-7DC2-BAC3-4798-E04A6672D48D}"/>
              </a:ext>
            </a:extLst>
          </p:cNvPr>
          <p:cNvSpPr txBox="1"/>
          <p:nvPr/>
        </p:nvSpPr>
        <p:spPr>
          <a:xfrm>
            <a:off x="759279" y="791936"/>
            <a:ext cx="7625442" cy="3901581"/>
          </a:xfrm>
          <a:prstGeom prst="rect">
            <a:avLst/>
          </a:prstGeom>
          <a:noFill/>
        </p:spPr>
        <p:txBody>
          <a:bodyPr wrap="square">
            <a:spAutoFit/>
          </a:bodyPr>
          <a:lstStyle/>
          <a:p>
            <a:pPr>
              <a:lnSpc>
                <a:spcPct val="150000"/>
              </a:lnSpc>
            </a:pPr>
            <a:r>
              <a:rPr lang="en-US" sz="1500" b="1" i="0" dirty="0">
                <a:solidFill>
                  <a:schemeClr val="tx1"/>
                </a:solidFill>
                <a:effectLst/>
                <a:latin typeface="+mj-lt"/>
              </a:rPr>
              <a:t>What is BFSI Sector?</a:t>
            </a:r>
          </a:p>
          <a:p>
            <a:pPr marL="285750" indent="-285750" algn="l">
              <a:lnSpc>
                <a:spcPct val="150000"/>
              </a:lnSpc>
              <a:buFont typeface="Wingdings" panose="05000000000000000000" pitchFamily="2" charset="2"/>
              <a:buChar char="Ø"/>
            </a:pPr>
            <a:r>
              <a:rPr lang="en-US" sz="1500" b="0" i="0" dirty="0">
                <a:solidFill>
                  <a:schemeClr val="tx1"/>
                </a:solidFill>
                <a:effectLst/>
                <a:latin typeface="+mn-lt"/>
              </a:rPr>
              <a:t>BFSI stands for Banking, Financial Services, and Insurance sector.</a:t>
            </a:r>
          </a:p>
          <a:p>
            <a:pPr marL="285750" indent="-285750" algn="l">
              <a:lnSpc>
                <a:spcPct val="150000"/>
              </a:lnSpc>
              <a:buFont typeface="Wingdings" panose="05000000000000000000" pitchFamily="2" charset="2"/>
              <a:buChar char="Ø"/>
            </a:pPr>
            <a:r>
              <a:rPr lang="en-US" sz="1500" b="0" i="0" dirty="0">
                <a:solidFill>
                  <a:schemeClr val="tx1"/>
                </a:solidFill>
                <a:effectLst/>
                <a:latin typeface="+mn-lt"/>
              </a:rPr>
              <a:t>It encompasses various financial institutions, including banks, credit unions, investment firms, insurance companies, and other financial service providers.</a:t>
            </a:r>
          </a:p>
          <a:p>
            <a:pPr marL="285750" indent="-285750" algn="l">
              <a:lnSpc>
                <a:spcPct val="150000"/>
              </a:lnSpc>
              <a:buFont typeface="Arial" panose="020B0604020202020204" pitchFamily="34" charset="0"/>
              <a:buChar char="•"/>
            </a:pPr>
            <a:endParaRPr lang="en-US" sz="1500" dirty="0">
              <a:solidFill>
                <a:schemeClr val="tx1"/>
              </a:solidFill>
              <a:latin typeface="+mn-lt"/>
            </a:endParaRPr>
          </a:p>
          <a:p>
            <a:pPr>
              <a:lnSpc>
                <a:spcPct val="150000"/>
              </a:lnSpc>
            </a:pPr>
            <a:r>
              <a:rPr lang="en-US" sz="1500" b="1" i="0" dirty="0">
                <a:solidFill>
                  <a:schemeClr val="tx1"/>
                </a:solidFill>
                <a:effectLst/>
                <a:latin typeface="+mj-lt"/>
              </a:rPr>
              <a:t>How the BFSI Sector Operates ?</a:t>
            </a:r>
            <a:endParaRPr lang="en-US" sz="1500" b="1" dirty="0">
              <a:solidFill>
                <a:schemeClr val="tx1"/>
              </a:solidFill>
              <a:latin typeface="+mj-lt"/>
            </a:endParaRPr>
          </a:p>
          <a:p>
            <a:pPr marL="285750" indent="-285750" algn="l">
              <a:lnSpc>
                <a:spcPct val="150000"/>
              </a:lnSpc>
              <a:buFont typeface="Wingdings" panose="05000000000000000000" pitchFamily="2" charset="2"/>
              <a:buChar char="Ø"/>
            </a:pPr>
            <a:r>
              <a:rPr lang="en-US" sz="1500" b="1" i="0" dirty="0">
                <a:solidFill>
                  <a:schemeClr val="tx1"/>
                </a:solidFill>
                <a:effectLst/>
                <a:latin typeface="+mn-lt"/>
              </a:rPr>
              <a:t>Banks</a:t>
            </a:r>
            <a:r>
              <a:rPr lang="en-US" sz="1500" b="0" i="0" dirty="0">
                <a:solidFill>
                  <a:schemeClr val="tx1"/>
                </a:solidFill>
                <a:effectLst/>
                <a:latin typeface="+mn-lt"/>
              </a:rPr>
              <a:t> provide services such as deposits, loans, and payment processing.</a:t>
            </a:r>
          </a:p>
          <a:p>
            <a:pPr marL="285750" indent="-285750" algn="l">
              <a:lnSpc>
                <a:spcPct val="150000"/>
              </a:lnSpc>
              <a:buFont typeface="Wingdings" panose="05000000000000000000" pitchFamily="2" charset="2"/>
              <a:buChar char="Ø"/>
            </a:pPr>
            <a:r>
              <a:rPr lang="en-US" sz="1500" b="1" i="0" dirty="0">
                <a:solidFill>
                  <a:schemeClr val="tx1"/>
                </a:solidFill>
                <a:effectLst/>
                <a:latin typeface="+mn-lt"/>
              </a:rPr>
              <a:t>Financial services </a:t>
            </a:r>
            <a:r>
              <a:rPr lang="en-US" sz="1500" b="0" i="0" dirty="0">
                <a:solidFill>
                  <a:schemeClr val="tx1"/>
                </a:solidFill>
                <a:effectLst/>
                <a:latin typeface="+mn-lt"/>
              </a:rPr>
              <a:t>include investment management, brokerage, financial planning, and advisory services.</a:t>
            </a:r>
          </a:p>
          <a:p>
            <a:pPr marL="285750" indent="-285750" algn="l">
              <a:lnSpc>
                <a:spcPct val="150000"/>
              </a:lnSpc>
              <a:buFont typeface="Wingdings" panose="05000000000000000000" pitchFamily="2" charset="2"/>
              <a:buChar char="Ø"/>
            </a:pPr>
            <a:r>
              <a:rPr lang="en-US" sz="1500" b="1" i="0" dirty="0">
                <a:solidFill>
                  <a:schemeClr val="tx1"/>
                </a:solidFill>
                <a:effectLst/>
                <a:latin typeface="+mn-lt"/>
              </a:rPr>
              <a:t>Insurance companies </a:t>
            </a:r>
            <a:r>
              <a:rPr lang="en-US" sz="1500" b="0" i="0" dirty="0">
                <a:solidFill>
                  <a:schemeClr val="tx1"/>
                </a:solidFill>
                <a:effectLst/>
                <a:latin typeface="+mn-lt"/>
              </a:rPr>
              <a:t>offer policies to protect individuals and businesses against risks and provide financial compensation in case of losses.</a:t>
            </a:r>
            <a:endParaRPr lang="en-US" sz="1500" dirty="0">
              <a:solidFill>
                <a:schemeClr val="tx1"/>
              </a:solidFill>
              <a:latin typeface="+mn-lt"/>
            </a:endParaRPr>
          </a:p>
        </p:txBody>
      </p:sp>
    </p:spTree>
    <p:extLst>
      <p:ext uri="{BB962C8B-B14F-4D97-AF65-F5344CB8AC3E}">
        <p14:creationId xmlns:p14="http://schemas.microsoft.com/office/powerpoint/2010/main" val="1650794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 calcmode="lin" valueType="num">
                                      <p:cBhvr additive="base">
                                        <p:cTn id="19" dur="500" fill="hold"/>
                                        <p:tgtEl>
                                          <p:spTgt spid="5">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5">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5">
                                            <p:txEl>
                                              <p:pRg st="2" end="2"/>
                                            </p:txEl>
                                          </p:spTgt>
                                        </p:tgtEl>
                                        <p:attrNameLst>
                                          <p:attrName>style.visibility</p:attrName>
                                        </p:attrNameLst>
                                      </p:cBhvr>
                                      <p:to>
                                        <p:strVal val="visible"/>
                                      </p:to>
                                    </p:set>
                                    <p:anim calcmode="lin" valueType="num">
                                      <p:cBhvr additive="base">
                                        <p:cTn id="25" dur="500" fill="hold"/>
                                        <p:tgtEl>
                                          <p:spTgt spid="5">
                                            <p:txEl>
                                              <p:pRg st="2" end="2"/>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fill="hold"/>
                                        <p:tgtEl>
                                          <p:spTgt spid="5">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5">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fill="hold"/>
                                        <p:tgtEl>
                                          <p:spTgt spid="5">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5">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5">
                                            <p:txEl>
                                              <p:pRg st="6" end="6"/>
                                            </p:txEl>
                                          </p:spTgt>
                                        </p:tgtEl>
                                        <p:attrNameLst>
                                          <p:attrName>style.visibility</p:attrName>
                                        </p:attrNameLst>
                                      </p:cBhvr>
                                      <p:to>
                                        <p:strVal val="visible"/>
                                      </p:to>
                                    </p:set>
                                    <p:anim calcmode="lin" valueType="num">
                                      <p:cBhvr additive="base">
                                        <p:cTn id="43" dur="500" fill="hold"/>
                                        <p:tgtEl>
                                          <p:spTgt spid="5">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5">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anim calcmode="lin" valueType="num">
                                      <p:cBhvr additive="base">
                                        <p:cTn id="49" dur="500" fill="hold"/>
                                        <p:tgtEl>
                                          <p:spTgt spid="5">
                                            <p:txEl>
                                              <p:pRg st="7" end="7"/>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5">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2136574" y="1925850"/>
            <a:ext cx="6292425"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tx1"/>
                </a:solidFill>
                <a:effectLst>
                  <a:outerShdw blurRad="38100" dist="38100" dir="2700000" algn="tl">
                    <a:srgbClr val="000000">
                      <a:alpha val="43137"/>
                    </a:srgbClr>
                  </a:outerShdw>
                </a:effectLst>
              </a:rPr>
              <a:t>Conclusions and </a:t>
            </a:r>
            <a:br>
              <a:rPr lang="en" b="1" dirty="0">
                <a:solidFill>
                  <a:schemeClr val="tx1"/>
                </a:solidFill>
                <a:effectLst>
                  <a:outerShdw blurRad="38100" dist="38100" dir="2700000" algn="tl">
                    <a:srgbClr val="000000">
                      <a:alpha val="43137"/>
                    </a:srgbClr>
                  </a:outerShdw>
                </a:effectLst>
              </a:rPr>
            </a:br>
            <a:r>
              <a:rPr lang="en" b="1" dirty="0">
                <a:solidFill>
                  <a:schemeClr val="tx1"/>
                </a:solidFill>
                <a:effectLst>
                  <a:outerShdw blurRad="38100" dist="38100" dir="2700000" algn="tl">
                    <a:srgbClr val="000000">
                      <a:alpha val="43137"/>
                    </a:srgbClr>
                  </a:outerShdw>
                </a:effectLst>
              </a:rPr>
              <a:t>Future Scope</a:t>
            </a:r>
            <a:endParaRPr b="1" dirty="0">
              <a:solidFill>
                <a:schemeClr val="tx1"/>
              </a:solidFill>
              <a:effectLst>
                <a:outerShdw blurRad="38100" dist="38100" dir="2700000" algn="tl">
                  <a:srgbClr val="000000">
                    <a:alpha val="43137"/>
                  </a:srgbClr>
                </a:outerShdw>
              </a:effectLst>
            </a:endParaRPr>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05</a:t>
            </a:r>
            <a:endParaRPr dirty="0"/>
          </a:p>
        </p:txBody>
      </p:sp>
      <p:cxnSp>
        <p:nvCxnSpPr>
          <p:cNvPr id="447" name="Google Shape;447;p2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2" name="Google Shape;210;p24">
            <a:extLst>
              <a:ext uri="{FF2B5EF4-FFF2-40B4-BE49-F238E27FC236}">
                <a16:creationId xmlns:a16="http://schemas.microsoft.com/office/drawing/2014/main" id="{8AF5DD46-14A1-639E-39FE-F4EEE8404FC4}"/>
              </a:ext>
            </a:extLst>
          </p:cNvPr>
          <p:cNvGrpSpPr/>
          <p:nvPr/>
        </p:nvGrpSpPr>
        <p:grpSpPr>
          <a:xfrm rot="1796548" flipH="1">
            <a:off x="6820093" y="3499619"/>
            <a:ext cx="2933100" cy="2443585"/>
            <a:chOff x="4388650" y="2313275"/>
            <a:chExt cx="1319000" cy="1085700"/>
          </a:xfrm>
        </p:grpSpPr>
        <p:sp>
          <p:nvSpPr>
            <p:cNvPr id="3" name="Google Shape;211;p24">
              <a:extLst>
                <a:ext uri="{FF2B5EF4-FFF2-40B4-BE49-F238E27FC236}">
                  <a16:creationId xmlns:a16="http://schemas.microsoft.com/office/drawing/2014/main" id="{8C2AA0EF-78A3-323E-D9AE-DCFFBA0FAA07}"/>
                </a:ext>
              </a:extLst>
            </p:cNvPr>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12;p24">
              <a:extLst>
                <a:ext uri="{FF2B5EF4-FFF2-40B4-BE49-F238E27FC236}">
                  <a16:creationId xmlns:a16="http://schemas.microsoft.com/office/drawing/2014/main" id="{29C95308-F2D2-F174-4FE7-F13BE926170F}"/>
                </a:ext>
              </a:extLst>
            </p:cNvPr>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13;p24">
              <a:extLst>
                <a:ext uri="{FF2B5EF4-FFF2-40B4-BE49-F238E27FC236}">
                  <a16:creationId xmlns:a16="http://schemas.microsoft.com/office/drawing/2014/main" id="{BA48C00E-4CF5-FB43-09A3-4A713FB4FBFE}"/>
                </a:ext>
              </a:extLst>
            </p:cNvPr>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4;p24">
              <a:extLst>
                <a:ext uri="{FF2B5EF4-FFF2-40B4-BE49-F238E27FC236}">
                  <a16:creationId xmlns:a16="http://schemas.microsoft.com/office/drawing/2014/main" id="{55751553-A307-EDF2-2F26-9FD662A90BE5}"/>
                </a:ext>
              </a:extLst>
            </p:cNvPr>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5;p24">
              <a:extLst>
                <a:ext uri="{FF2B5EF4-FFF2-40B4-BE49-F238E27FC236}">
                  <a16:creationId xmlns:a16="http://schemas.microsoft.com/office/drawing/2014/main" id="{32763366-596B-E0C8-2E4D-86B58EE9D625}"/>
                </a:ext>
              </a:extLst>
            </p:cNvPr>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6;p24">
              <a:extLst>
                <a:ext uri="{FF2B5EF4-FFF2-40B4-BE49-F238E27FC236}">
                  <a16:creationId xmlns:a16="http://schemas.microsoft.com/office/drawing/2014/main" id="{833D3CAA-821B-279D-6BD8-4D3BCFC9B58A}"/>
                </a:ext>
              </a:extLst>
            </p:cNvPr>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7;p24">
              <a:extLst>
                <a:ext uri="{FF2B5EF4-FFF2-40B4-BE49-F238E27FC236}">
                  <a16:creationId xmlns:a16="http://schemas.microsoft.com/office/drawing/2014/main" id="{018D925F-E2F0-10FB-A6BD-6D5D9DCC45BA}"/>
                </a:ext>
              </a:extLst>
            </p:cNvPr>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8;p24">
              <a:extLst>
                <a:ext uri="{FF2B5EF4-FFF2-40B4-BE49-F238E27FC236}">
                  <a16:creationId xmlns:a16="http://schemas.microsoft.com/office/drawing/2014/main" id="{773660BD-4A04-0D99-760E-A4611DED86B0}"/>
                </a:ext>
              </a:extLst>
            </p:cNvPr>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9;p24">
              <a:extLst>
                <a:ext uri="{FF2B5EF4-FFF2-40B4-BE49-F238E27FC236}">
                  <a16:creationId xmlns:a16="http://schemas.microsoft.com/office/drawing/2014/main" id="{2BA89881-AFB4-B5DA-6375-EE0701A8FD91}"/>
                </a:ext>
              </a:extLst>
            </p:cNvPr>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0;p24">
              <a:extLst>
                <a:ext uri="{FF2B5EF4-FFF2-40B4-BE49-F238E27FC236}">
                  <a16:creationId xmlns:a16="http://schemas.microsoft.com/office/drawing/2014/main" id="{C4BBE162-F26F-F1C0-DE9D-D2063723B30C}"/>
                </a:ext>
              </a:extLst>
            </p:cNvPr>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1;p24">
              <a:extLst>
                <a:ext uri="{FF2B5EF4-FFF2-40B4-BE49-F238E27FC236}">
                  <a16:creationId xmlns:a16="http://schemas.microsoft.com/office/drawing/2014/main" id="{D5BD4584-81F7-6307-4ACD-69A42434AEBD}"/>
                </a:ext>
              </a:extLst>
            </p:cNvPr>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22;p24">
              <a:extLst>
                <a:ext uri="{FF2B5EF4-FFF2-40B4-BE49-F238E27FC236}">
                  <a16:creationId xmlns:a16="http://schemas.microsoft.com/office/drawing/2014/main" id="{D4164F93-07C0-D443-FDB7-BF4912A8A8BB}"/>
                </a:ext>
              </a:extLst>
            </p:cNvPr>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3;p24">
              <a:extLst>
                <a:ext uri="{FF2B5EF4-FFF2-40B4-BE49-F238E27FC236}">
                  <a16:creationId xmlns:a16="http://schemas.microsoft.com/office/drawing/2014/main" id="{B72EC1CD-4FC3-EEDE-6F81-520012F76672}"/>
                </a:ext>
              </a:extLst>
            </p:cNvPr>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24;p24">
              <a:extLst>
                <a:ext uri="{FF2B5EF4-FFF2-40B4-BE49-F238E27FC236}">
                  <a16:creationId xmlns:a16="http://schemas.microsoft.com/office/drawing/2014/main" id="{96C3079A-BD3E-41C6-135E-48F7C28D0679}"/>
                </a:ext>
              </a:extLst>
            </p:cNvPr>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5;p24">
              <a:extLst>
                <a:ext uri="{FF2B5EF4-FFF2-40B4-BE49-F238E27FC236}">
                  <a16:creationId xmlns:a16="http://schemas.microsoft.com/office/drawing/2014/main" id="{D6AD0867-152F-6ED1-E525-7A04A2D28056}"/>
                </a:ext>
              </a:extLst>
            </p:cNvPr>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6;p24">
              <a:extLst>
                <a:ext uri="{FF2B5EF4-FFF2-40B4-BE49-F238E27FC236}">
                  <a16:creationId xmlns:a16="http://schemas.microsoft.com/office/drawing/2014/main" id="{3CEB0E6A-5C8B-9063-41ED-5C6CEA105536}"/>
                </a:ext>
              </a:extLst>
            </p:cNvPr>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7;p24">
              <a:extLst>
                <a:ext uri="{FF2B5EF4-FFF2-40B4-BE49-F238E27FC236}">
                  <a16:creationId xmlns:a16="http://schemas.microsoft.com/office/drawing/2014/main" id="{F2368948-4D4D-E43B-5E20-3CFE7FB176B3}"/>
                </a:ext>
              </a:extLst>
            </p:cNvPr>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8;p24">
              <a:extLst>
                <a:ext uri="{FF2B5EF4-FFF2-40B4-BE49-F238E27FC236}">
                  <a16:creationId xmlns:a16="http://schemas.microsoft.com/office/drawing/2014/main" id="{6651EA65-4B98-DD51-E3E7-B1DD1AF29A35}"/>
                </a:ext>
              </a:extLst>
            </p:cNvPr>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9;p24">
              <a:extLst>
                <a:ext uri="{FF2B5EF4-FFF2-40B4-BE49-F238E27FC236}">
                  <a16:creationId xmlns:a16="http://schemas.microsoft.com/office/drawing/2014/main" id="{50A89B84-1A2D-CBF7-1CEE-62F05A6F796F}"/>
                </a:ext>
              </a:extLst>
            </p:cNvPr>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0;p24">
              <a:extLst>
                <a:ext uri="{FF2B5EF4-FFF2-40B4-BE49-F238E27FC236}">
                  <a16:creationId xmlns:a16="http://schemas.microsoft.com/office/drawing/2014/main" id="{98BF6F69-CCD0-9A7C-7FE9-B959C41763F5}"/>
                </a:ext>
              </a:extLst>
            </p:cNvPr>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1;p24">
              <a:extLst>
                <a:ext uri="{FF2B5EF4-FFF2-40B4-BE49-F238E27FC236}">
                  <a16:creationId xmlns:a16="http://schemas.microsoft.com/office/drawing/2014/main" id="{C639B6F3-66BA-BF74-F268-F7127C9A3402}"/>
                </a:ext>
              </a:extLst>
            </p:cNvPr>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32;p24">
              <a:extLst>
                <a:ext uri="{FF2B5EF4-FFF2-40B4-BE49-F238E27FC236}">
                  <a16:creationId xmlns:a16="http://schemas.microsoft.com/office/drawing/2014/main" id="{4C5E9D27-1C5D-87B2-CF6B-73829F0E561C}"/>
                </a:ext>
              </a:extLst>
            </p:cNvPr>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3;p24">
              <a:extLst>
                <a:ext uri="{FF2B5EF4-FFF2-40B4-BE49-F238E27FC236}">
                  <a16:creationId xmlns:a16="http://schemas.microsoft.com/office/drawing/2014/main" id="{FA743BBA-992E-89CE-F576-D4F6D81EED5C}"/>
                </a:ext>
              </a:extLst>
            </p:cNvPr>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4;p24">
              <a:extLst>
                <a:ext uri="{FF2B5EF4-FFF2-40B4-BE49-F238E27FC236}">
                  <a16:creationId xmlns:a16="http://schemas.microsoft.com/office/drawing/2014/main" id="{762CECC8-60C0-B3FC-8D8B-DBCFA592AA52}"/>
                </a:ext>
              </a:extLst>
            </p:cNvPr>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5;p24">
              <a:extLst>
                <a:ext uri="{FF2B5EF4-FFF2-40B4-BE49-F238E27FC236}">
                  <a16:creationId xmlns:a16="http://schemas.microsoft.com/office/drawing/2014/main" id="{3206C28F-4F64-0261-4D38-7FC4A027D439}"/>
                </a:ext>
              </a:extLst>
            </p:cNvPr>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6;p24">
              <a:extLst>
                <a:ext uri="{FF2B5EF4-FFF2-40B4-BE49-F238E27FC236}">
                  <a16:creationId xmlns:a16="http://schemas.microsoft.com/office/drawing/2014/main" id="{CD48C8A2-ADE6-742A-60AD-41E2FC281660}"/>
                </a:ext>
              </a:extLst>
            </p:cNvPr>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7;p24">
              <a:extLst>
                <a:ext uri="{FF2B5EF4-FFF2-40B4-BE49-F238E27FC236}">
                  <a16:creationId xmlns:a16="http://schemas.microsoft.com/office/drawing/2014/main" id="{A8FB23B2-BA86-839C-3C32-478D83EEABE0}"/>
                </a:ext>
              </a:extLst>
            </p:cNvPr>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8;p24">
              <a:extLst>
                <a:ext uri="{FF2B5EF4-FFF2-40B4-BE49-F238E27FC236}">
                  <a16:creationId xmlns:a16="http://schemas.microsoft.com/office/drawing/2014/main" id="{C3D2BD8B-8B56-84F0-9C43-B84E54A49679}"/>
                </a:ext>
              </a:extLst>
            </p:cNvPr>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9;p24">
              <a:extLst>
                <a:ext uri="{FF2B5EF4-FFF2-40B4-BE49-F238E27FC236}">
                  <a16:creationId xmlns:a16="http://schemas.microsoft.com/office/drawing/2014/main" id="{A4443649-2521-B2FD-22E4-260ECE536F93}"/>
                </a:ext>
              </a:extLst>
            </p:cNvPr>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0;p24">
              <a:extLst>
                <a:ext uri="{FF2B5EF4-FFF2-40B4-BE49-F238E27FC236}">
                  <a16:creationId xmlns:a16="http://schemas.microsoft.com/office/drawing/2014/main" id="{3922E44C-5EE9-FDF6-3A70-988E3C7041AD}"/>
                </a:ext>
              </a:extLst>
            </p:cNvPr>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1;p24">
              <a:extLst>
                <a:ext uri="{FF2B5EF4-FFF2-40B4-BE49-F238E27FC236}">
                  <a16:creationId xmlns:a16="http://schemas.microsoft.com/office/drawing/2014/main" id="{0279A862-CFA9-26AB-C11B-188D909C003A}"/>
                </a:ext>
              </a:extLst>
            </p:cNvPr>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0;p24">
              <a:extLst>
                <a:ext uri="{FF2B5EF4-FFF2-40B4-BE49-F238E27FC236}">
                  <a16:creationId xmlns:a16="http://schemas.microsoft.com/office/drawing/2014/main" id="{BD559DA3-554E-E47C-DF98-D4587E427AE7}"/>
                </a:ext>
              </a:extLst>
            </p:cNvPr>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1;p24">
              <a:extLst>
                <a:ext uri="{FF2B5EF4-FFF2-40B4-BE49-F238E27FC236}">
                  <a16:creationId xmlns:a16="http://schemas.microsoft.com/office/drawing/2014/main" id="{ADA499C5-AE1B-7AA4-1040-2E9058D1AECD}"/>
                </a:ext>
              </a:extLst>
            </p:cNvPr>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2;p24">
              <a:extLst>
                <a:ext uri="{FF2B5EF4-FFF2-40B4-BE49-F238E27FC236}">
                  <a16:creationId xmlns:a16="http://schemas.microsoft.com/office/drawing/2014/main" id="{D9174386-17E0-2FBB-795E-19AE7335384D}"/>
                </a:ext>
              </a:extLst>
            </p:cNvPr>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3;p24">
              <a:extLst>
                <a:ext uri="{FF2B5EF4-FFF2-40B4-BE49-F238E27FC236}">
                  <a16:creationId xmlns:a16="http://schemas.microsoft.com/office/drawing/2014/main" id="{0AC05CAC-E047-AFC9-601E-01606253A6BA}"/>
                </a:ext>
              </a:extLst>
            </p:cNvPr>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p24">
              <a:extLst>
                <a:ext uri="{FF2B5EF4-FFF2-40B4-BE49-F238E27FC236}">
                  <a16:creationId xmlns:a16="http://schemas.microsoft.com/office/drawing/2014/main" id="{D3458C3E-552A-8EC7-F11D-BF00EC3AC4E5}"/>
                </a:ext>
              </a:extLst>
            </p:cNvPr>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5;p24">
              <a:extLst>
                <a:ext uri="{FF2B5EF4-FFF2-40B4-BE49-F238E27FC236}">
                  <a16:creationId xmlns:a16="http://schemas.microsoft.com/office/drawing/2014/main" id="{FDDAF701-C740-569D-9409-BE307A0B1AC2}"/>
                </a:ext>
              </a:extLst>
            </p:cNvPr>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6;p24">
              <a:extLst>
                <a:ext uri="{FF2B5EF4-FFF2-40B4-BE49-F238E27FC236}">
                  <a16:creationId xmlns:a16="http://schemas.microsoft.com/office/drawing/2014/main" id="{A61B25F0-5C01-C4AF-8050-18DDB57557F5}"/>
                </a:ext>
              </a:extLst>
            </p:cNvPr>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7;p24">
              <a:extLst>
                <a:ext uri="{FF2B5EF4-FFF2-40B4-BE49-F238E27FC236}">
                  <a16:creationId xmlns:a16="http://schemas.microsoft.com/office/drawing/2014/main" id="{58E68875-6FAF-93DC-B285-4957FB8ED0B5}"/>
                </a:ext>
              </a:extLst>
            </p:cNvPr>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8;p24">
              <a:extLst>
                <a:ext uri="{FF2B5EF4-FFF2-40B4-BE49-F238E27FC236}">
                  <a16:creationId xmlns:a16="http://schemas.microsoft.com/office/drawing/2014/main" id="{45FC52FB-F973-D174-386C-728C37C4F3B8}"/>
                </a:ext>
              </a:extLst>
            </p:cNvPr>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9;p24">
              <a:extLst>
                <a:ext uri="{FF2B5EF4-FFF2-40B4-BE49-F238E27FC236}">
                  <a16:creationId xmlns:a16="http://schemas.microsoft.com/office/drawing/2014/main" id="{5B806697-2D27-E42A-5847-C67BA4F8B53E}"/>
                </a:ext>
              </a:extLst>
            </p:cNvPr>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60;p24">
              <a:extLst>
                <a:ext uri="{FF2B5EF4-FFF2-40B4-BE49-F238E27FC236}">
                  <a16:creationId xmlns:a16="http://schemas.microsoft.com/office/drawing/2014/main" id="{2B7693DE-A4DC-B3D1-4F0D-1DFDF321F3D4}"/>
                </a:ext>
              </a:extLst>
            </p:cNvPr>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61;p24">
              <a:extLst>
                <a:ext uri="{FF2B5EF4-FFF2-40B4-BE49-F238E27FC236}">
                  <a16:creationId xmlns:a16="http://schemas.microsoft.com/office/drawing/2014/main" id="{AA01BAB6-CD7A-903E-AC1D-4E41EC9E9D22}"/>
                </a:ext>
              </a:extLst>
            </p:cNvPr>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2;p24">
              <a:extLst>
                <a:ext uri="{FF2B5EF4-FFF2-40B4-BE49-F238E27FC236}">
                  <a16:creationId xmlns:a16="http://schemas.microsoft.com/office/drawing/2014/main" id="{1238328A-F528-B884-9B33-7EBC6E3C2CF2}"/>
                </a:ext>
              </a:extLst>
            </p:cNvPr>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3;p24">
              <a:extLst>
                <a:ext uri="{FF2B5EF4-FFF2-40B4-BE49-F238E27FC236}">
                  <a16:creationId xmlns:a16="http://schemas.microsoft.com/office/drawing/2014/main" id="{80285EDF-F145-93DB-3DD8-FE0E07DB537E}"/>
                </a:ext>
              </a:extLst>
            </p:cNvPr>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4;p24">
              <a:extLst>
                <a:ext uri="{FF2B5EF4-FFF2-40B4-BE49-F238E27FC236}">
                  <a16:creationId xmlns:a16="http://schemas.microsoft.com/office/drawing/2014/main" id="{376D5D84-6F28-8D1F-CB15-FB81E5C3093D}"/>
                </a:ext>
              </a:extLst>
            </p:cNvPr>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5;p24">
              <a:extLst>
                <a:ext uri="{FF2B5EF4-FFF2-40B4-BE49-F238E27FC236}">
                  <a16:creationId xmlns:a16="http://schemas.microsoft.com/office/drawing/2014/main" id="{35E2C84E-B4DC-D82E-F59E-12CFD6734EB8}"/>
                </a:ext>
              </a:extLst>
            </p:cNvPr>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6;p24">
              <a:extLst>
                <a:ext uri="{FF2B5EF4-FFF2-40B4-BE49-F238E27FC236}">
                  <a16:creationId xmlns:a16="http://schemas.microsoft.com/office/drawing/2014/main" id="{189EB002-DFB9-98C0-C742-5EA3C5B47438}"/>
                </a:ext>
              </a:extLst>
            </p:cNvPr>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7;p24">
              <a:extLst>
                <a:ext uri="{FF2B5EF4-FFF2-40B4-BE49-F238E27FC236}">
                  <a16:creationId xmlns:a16="http://schemas.microsoft.com/office/drawing/2014/main" id="{6B00B347-E048-8FC0-7139-DDA90F088953}"/>
                </a:ext>
              </a:extLst>
            </p:cNvPr>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8;p24">
              <a:extLst>
                <a:ext uri="{FF2B5EF4-FFF2-40B4-BE49-F238E27FC236}">
                  <a16:creationId xmlns:a16="http://schemas.microsoft.com/office/drawing/2014/main" id="{9A592947-44D7-F6B2-E8D5-73CD6D042C7B}"/>
                </a:ext>
              </a:extLst>
            </p:cNvPr>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9;p24">
              <a:extLst>
                <a:ext uri="{FF2B5EF4-FFF2-40B4-BE49-F238E27FC236}">
                  <a16:creationId xmlns:a16="http://schemas.microsoft.com/office/drawing/2014/main" id="{9575554D-55E3-BF20-5C80-9DDF9E13BC2E}"/>
                </a:ext>
              </a:extLst>
            </p:cNvPr>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0;p24">
              <a:extLst>
                <a:ext uri="{FF2B5EF4-FFF2-40B4-BE49-F238E27FC236}">
                  <a16:creationId xmlns:a16="http://schemas.microsoft.com/office/drawing/2014/main" id="{A1004496-4582-E1CA-4653-5F1CCBB85782}"/>
                </a:ext>
              </a:extLst>
            </p:cNvPr>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1;p24">
              <a:extLst>
                <a:ext uri="{FF2B5EF4-FFF2-40B4-BE49-F238E27FC236}">
                  <a16:creationId xmlns:a16="http://schemas.microsoft.com/office/drawing/2014/main" id="{112F0BAC-4435-46F0-E518-0E43D65EC484}"/>
                </a:ext>
              </a:extLst>
            </p:cNvPr>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272;p24">
              <a:extLst>
                <a:ext uri="{FF2B5EF4-FFF2-40B4-BE49-F238E27FC236}">
                  <a16:creationId xmlns:a16="http://schemas.microsoft.com/office/drawing/2014/main" id="{B7E4E901-789B-5C6B-4F8E-253E1F50328F}"/>
                </a:ext>
              </a:extLst>
            </p:cNvPr>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273;p24">
              <a:extLst>
                <a:ext uri="{FF2B5EF4-FFF2-40B4-BE49-F238E27FC236}">
                  <a16:creationId xmlns:a16="http://schemas.microsoft.com/office/drawing/2014/main" id="{A6FCC66D-1DEE-FDAE-07BE-9F22F1941C3E}"/>
                </a:ext>
              </a:extLst>
            </p:cNvPr>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274;p24">
              <a:extLst>
                <a:ext uri="{FF2B5EF4-FFF2-40B4-BE49-F238E27FC236}">
                  <a16:creationId xmlns:a16="http://schemas.microsoft.com/office/drawing/2014/main" id="{1D42E0BB-9829-DE1D-9D68-8EDAE03A4B39}"/>
                </a:ext>
              </a:extLst>
            </p:cNvPr>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275;p24">
              <a:extLst>
                <a:ext uri="{FF2B5EF4-FFF2-40B4-BE49-F238E27FC236}">
                  <a16:creationId xmlns:a16="http://schemas.microsoft.com/office/drawing/2014/main" id="{84BF2F0B-9E25-3690-E701-26B92CCEB852}"/>
                </a:ext>
              </a:extLst>
            </p:cNvPr>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5293;p50">
            <a:extLst>
              <a:ext uri="{FF2B5EF4-FFF2-40B4-BE49-F238E27FC236}">
                <a16:creationId xmlns:a16="http://schemas.microsoft.com/office/drawing/2014/main" id="{0629A35B-50F0-EDC8-D8D6-5ACF5AB19687}"/>
              </a:ext>
            </a:extLst>
          </p:cNvPr>
          <p:cNvGrpSpPr/>
          <p:nvPr/>
        </p:nvGrpSpPr>
        <p:grpSpPr>
          <a:xfrm>
            <a:off x="828157" y="1773450"/>
            <a:ext cx="960003" cy="1410110"/>
            <a:chOff x="4210043" y="3213228"/>
            <a:chExt cx="199014" cy="375408"/>
          </a:xfrm>
        </p:grpSpPr>
        <p:sp>
          <p:nvSpPr>
            <p:cNvPr id="394" name="Google Shape;5294;p50">
              <a:extLst>
                <a:ext uri="{FF2B5EF4-FFF2-40B4-BE49-F238E27FC236}">
                  <a16:creationId xmlns:a16="http://schemas.microsoft.com/office/drawing/2014/main" id="{9F631D39-2DD8-B58D-288A-DAA5F40B9BA6}"/>
                </a:ext>
              </a:extLst>
            </p:cNvPr>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5295;p50">
              <a:extLst>
                <a:ext uri="{FF2B5EF4-FFF2-40B4-BE49-F238E27FC236}">
                  <a16:creationId xmlns:a16="http://schemas.microsoft.com/office/drawing/2014/main" id="{7E616EE4-01A1-883B-C51D-024A8D28D143}"/>
                </a:ext>
              </a:extLst>
            </p:cNvPr>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5296;p50">
              <a:extLst>
                <a:ext uri="{FF2B5EF4-FFF2-40B4-BE49-F238E27FC236}">
                  <a16:creationId xmlns:a16="http://schemas.microsoft.com/office/drawing/2014/main" id="{3F46AAB7-1AA5-C290-6C53-65387C64F9FB}"/>
                </a:ext>
              </a:extLst>
            </p:cNvPr>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5297;p50">
              <a:extLst>
                <a:ext uri="{FF2B5EF4-FFF2-40B4-BE49-F238E27FC236}">
                  <a16:creationId xmlns:a16="http://schemas.microsoft.com/office/drawing/2014/main" id="{040591BB-3313-B438-DA07-CE3DE279B8A3}"/>
                </a:ext>
              </a:extLst>
            </p:cNvPr>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5298;p50">
              <a:extLst>
                <a:ext uri="{FF2B5EF4-FFF2-40B4-BE49-F238E27FC236}">
                  <a16:creationId xmlns:a16="http://schemas.microsoft.com/office/drawing/2014/main" id="{2CDB2CB0-1C51-28E6-C62F-48873319F5ED}"/>
                </a:ext>
              </a:extLst>
            </p:cNvPr>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5299;p50">
              <a:extLst>
                <a:ext uri="{FF2B5EF4-FFF2-40B4-BE49-F238E27FC236}">
                  <a16:creationId xmlns:a16="http://schemas.microsoft.com/office/drawing/2014/main" id="{92B627C8-8A9B-3021-7455-CDE05CCD5CD6}"/>
                </a:ext>
              </a:extLst>
            </p:cNvPr>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chemeClr val="accent3">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5300;p50">
              <a:extLst>
                <a:ext uri="{FF2B5EF4-FFF2-40B4-BE49-F238E27FC236}">
                  <a16:creationId xmlns:a16="http://schemas.microsoft.com/office/drawing/2014/main" id="{DEC1B323-C9FB-3915-C165-94364CACFA73}"/>
                </a:ext>
              </a:extLst>
            </p:cNvPr>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5301;p50">
              <a:extLst>
                <a:ext uri="{FF2B5EF4-FFF2-40B4-BE49-F238E27FC236}">
                  <a16:creationId xmlns:a16="http://schemas.microsoft.com/office/drawing/2014/main" id="{B03A9DD7-E907-B42B-385F-9160552A2136}"/>
                </a:ext>
              </a:extLst>
            </p:cNvPr>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5302;p50">
              <a:extLst>
                <a:ext uri="{FF2B5EF4-FFF2-40B4-BE49-F238E27FC236}">
                  <a16:creationId xmlns:a16="http://schemas.microsoft.com/office/drawing/2014/main" id="{A8E3EE1F-E3D7-23F3-4244-6529D40413BA}"/>
                </a:ext>
              </a:extLst>
            </p:cNvPr>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5303;p50">
              <a:extLst>
                <a:ext uri="{FF2B5EF4-FFF2-40B4-BE49-F238E27FC236}">
                  <a16:creationId xmlns:a16="http://schemas.microsoft.com/office/drawing/2014/main" id="{E6A9C158-A91D-CEE2-5B38-B4294FCAE920}"/>
                </a:ext>
              </a:extLst>
            </p:cNvPr>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6944;p51">
            <a:extLst>
              <a:ext uri="{FF2B5EF4-FFF2-40B4-BE49-F238E27FC236}">
                <a16:creationId xmlns:a16="http://schemas.microsoft.com/office/drawing/2014/main" id="{11BACDCD-7CDC-BC35-51D5-D436F8D93D90}"/>
              </a:ext>
            </a:extLst>
          </p:cNvPr>
          <p:cNvGrpSpPr/>
          <p:nvPr/>
        </p:nvGrpSpPr>
        <p:grpSpPr>
          <a:xfrm rot="882538">
            <a:off x="6914164" y="3318300"/>
            <a:ext cx="1371874" cy="702478"/>
            <a:chOff x="1295661" y="3819594"/>
            <a:chExt cx="345640" cy="205138"/>
          </a:xfrm>
        </p:grpSpPr>
        <p:sp>
          <p:nvSpPr>
            <p:cNvPr id="409" name="Google Shape;6949;p51">
              <a:extLst>
                <a:ext uri="{FF2B5EF4-FFF2-40B4-BE49-F238E27FC236}">
                  <a16:creationId xmlns:a16="http://schemas.microsoft.com/office/drawing/2014/main" id="{F42A9E68-8B2A-A3F5-62EE-31132589E779}"/>
                </a:ext>
              </a:extLst>
            </p:cNvPr>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6950;p51">
              <a:extLst>
                <a:ext uri="{FF2B5EF4-FFF2-40B4-BE49-F238E27FC236}">
                  <a16:creationId xmlns:a16="http://schemas.microsoft.com/office/drawing/2014/main" id="{A176B9ED-2BDA-71E7-98D1-AA0A52ADF595}"/>
                </a:ext>
              </a:extLst>
            </p:cNvPr>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6951;p51">
              <a:extLst>
                <a:ext uri="{FF2B5EF4-FFF2-40B4-BE49-F238E27FC236}">
                  <a16:creationId xmlns:a16="http://schemas.microsoft.com/office/drawing/2014/main" id="{A5ECDF24-3123-319F-4833-4D99E3794D46}"/>
                </a:ext>
              </a:extLst>
            </p:cNvPr>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6952;p51">
              <a:extLst>
                <a:ext uri="{FF2B5EF4-FFF2-40B4-BE49-F238E27FC236}">
                  <a16:creationId xmlns:a16="http://schemas.microsoft.com/office/drawing/2014/main" id="{8E8E576B-57E8-B55A-C2F3-BAB0A1D2E919}"/>
                </a:ext>
              </a:extLst>
            </p:cNvPr>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6953;p51">
              <a:extLst>
                <a:ext uri="{FF2B5EF4-FFF2-40B4-BE49-F238E27FC236}">
                  <a16:creationId xmlns:a16="http://schemas.microsoft.com/office/drawing/2014/main" id="{E532D533-F8D5-4D3B-A266-6785F83E0DC2}"/>
                </a:ext>
              </a:extLst>
            </p:cNvPr>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6954;p51">
              <a:extLst>
                <a:ext uri="{FF2B5EF4-FFF2-40B4-BE49-F238E27FC236}">
                  <a16:creationId xmlns:a16="http://schemas.microsoft.com/office/drawing/2014/main" id="{2CF97C9F-2343-6BC9-1E5B-87B81B5A25EE}"/>
                </a:ext>
              </a:extLst>
            </p:cNvPr>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6955;p51">
              <a:extLst>
                <a:ext uri="{FF2B5EF4-FFF2-40B4-BE49-F238E27FC236}">
                  <a16:creationId xmlns:a16="http://schemas.microsoft.com/office/drawing/2014/main" id="{8D8D7BD6-AE95-920B-21AF-C9E9B696FE3D}"/>
                </a:ext>
              </a:extLst>
            </p:cNvPr>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6956;p51">
              <a:extLst>
                <a:ext uri="{FF2B5EF4-FFF2-40B4-BE49-F238E27FC236}">
                  <a16:creationId xmlns:a16="http://schemas.microsoft.com/office/drawing/2014/main" id="{09E09AAD-6937-60E3-A267-E330D67F788E}"/>
                </a:ext>
              </a:extLst>
            </p:cNvPr>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6957;p51">
              <a:extLst>
                <a:ext uri="{FF2B5EF4-FFF2-40B4-BE49-F238E27FC236}">
                  <a16:creationId xmlns:a16="http://schemas.microsoft.com/office/drawing/2014/main" id="{AF493471-4EFC-1C0A-9D9F-767E2D8F0C8E}"/>
                </a:ext>
              </a:extLst>
            </p:cNvPr>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6958;p51">
              <a:extLst>
                <a:ext uri="{FF2B5EF4-FFF2-40B4-BE49-F238E27FC236}">
                  <a16:creationId xmlns:a16="http://schemas.microsoft.com/office/drawing/2014/main" id="{11347E24-7760-FA71-48A9-891ACDA28607}"/>
                </a:ext>
              </a:extLst>
            </p:cNvPr>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6959;p51">
              <a:extLst>
                <a:ext uri="{FF2B5EF4-FFF2-40B4-BE49-F238E27FC236}">
                  <a16:creationId xmlns:a16="http://schemas.microsoft.com/office/drawing/2014/main" id="{20AF7EDA-7BD9-3765-5516-2F9211956BCB}"/>
                </a:ext>
              </a:extLst>
            </p:cNvPr>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98712099"/>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D0593DE-1A55-597B-B924-A93449079A53}"/>
              </a:ext>
            </a:extLst>
          </p:cNvPr>
          <p:cNvSpPr txBox="1"/>
          <p:nvPr/>
        </p:nvSpPr>
        <p:spPr>
          <a:xfrm>
            <a:off x="285567" y="1111664"/>
            <a:ext cx="8589011" cy="3862596"/>
          </a:xfrm>
          <a:prstGeom prst="rect">
            <a:avLst/>
          </a:prstGeom>
          <a:noFill/>
        </p:spPr>
        <p:txBody>
          <a:bodyPr wrap="square">
            <a:spAutoFit/>
          </a:bodyPr>
          <a:lstStyle/>
          <a:p>
            <a:pPr marL="285750" indent="-285750" algn="just" eaLnBrk="0" fontAlgn="base" hangingPunct="0">
              <a:lnSpc>
                <a:spcPct val="150000"/>
              </a:lnSpc>
              <a:buFont typeface="Wingdings" panose="05000000000000000000" pitchFamily="2" charset="2"/>
              <a:buChar char="Ø"/>
            </a:pPr>
            <a:r>
              <a:rPr lang="en-US" dirty="0">
                <a:latin typeface="Times New Roman" panose="02020603050405020304" pitchFamily="18" charset="0"/>
              </a:rPr>
              <a:t>The research project successfully developed a robust sentiment analysis model specifically tailored for bank call center transcribed data.</a:t>
            </a:r>
          </a:p>
          <a:p>
            <a:pPr marL="285750" indent="-285750" algn="just" eaLnBrk="0" fontAlgn="base" hangingPunct="0">
              <a:lnSpc>
                <a:spcPct val="150000"/>
              </a:lnSpc>
              <a:buFont typeface="Wingdings" panose="05000000000000000000" pitchFamily="2" charset="2"/>
              <a:buChar char="Ø"/>
            </a:pPr>
            <a:r>
              <a:rPr lang="en-US" dirty="0">
                <a:latin typeface="Times New Roman" panose="02020603050405020304" pitchFamily="18" charset="0"/>
              </a:rPr>
              <a:t>The combination of lexicon-based methods and machine learning algorithms with optimized parameters yielded accurate sentiment classification results.</a:t>
            </a:r>
          </a:p>
          <a:p>
            <a:pPr marL="285750" indent="-285750" algn="just" eaLnBrk="0" fontAlgn="base" hangingPunct="0">
              <a:lnSpc>
                <a:spcPct val="150000"/>
              </a:lnSpc>
              <a:buFont typeface="Wingdings" panose="05000000000000000000" pitchFamily="2" charset="2"/>
              <a:buChar char="Ø"/>
            </a:pPr>
            <a:r>
              <a:rPr lang="en-US" dirty="0">
                <a:latin typeface="Times New Roman" panose="02020603050405020304" pitchFamily="18" charset="0"/>
              </a:rPr>
              <a:t>The ensemble voting classifier, trained on the Bag-of-Words (BOW) representation, resulted achieved an accuracy of 0.89, precision of 0.88, recall of 0.89, and F1 score of 0.88, indicating its effectiveness in accurately classifying customer sentiments.</a:t>
            </a:r>
          </a:p>
          <a:p>
            <a:pPr marL="285750" indent="-285750" algn="just" eaLnBrk="0" fontAlgn="base" hangingPunct="0">
              <a:lnSpc>
                <a:spcPct val="150000"/>
              </a:lnSpc>
              <a:buFont typeface="Wingdings" panose="05000000000000000000" pitchFamily="2" charset="2"/>
              <a:buChar char="Ø"/>
            </a:pPr>
            <a:r>
              <a:rPr lang="en-US" dirty="0">
                <a:latin typeface="Times New Roman" panose="02020603050405020304" pitchFamily="18" charset="0"/>
              </a:rPr>
              <a:t>The individual class ROC AUC scores for negative, neutral, and positive sentiments were 0.82, 0.87, and 0.86, respectively, demonstrating the model's ability to distinguish between sentiment classes.</a:t>
            </a:r>
          </a:p>
          <a:p>
            <a:pPr marL="285750" indent="-285750" algn="just" eaLnBrk="0" fontAlgn="base" hangingPunct="0">
              <a:lnSpc>
                <a:spcPct val="150000"/>
              </a:lnSpc>
              <a:buFont typeface="Wingdings" panose="05000000000000000000" pitchFamily="2" charset="2"/>
              <a:buChar char="Ø"/>
            </a:pPr>
            <a:r>
              <a:rPr lang="en-US" dirty="0">
                <a:latin typeface="Times New Roman" panose="02020603050405020304" pitchFamily="18" charset="0"/>
              </a:rPr>
              <a:t>Also, micro-average ROC AUC of 0.9699 and a macro-average ROC AUC of 0.8539, further highlighting the model's effectiveness in sentiment classification across all classes.</a:t>
            </a:r>
            <a:endParaRPr lang="en-IN" dirty="0">
              <a:latin typeface="Times New Roman" panose="02020603050405020304" pitchFamily="18" charset="0"/>
            </a:endParaRPr>
          </a:p>
          <a:p>
            <a:pPr marL="285750" indent="-285750" algn="just">
              <a:buFont typeface="Arial" panose="020B0604020202020204" pitchFamily="34" charset="0"/>
              <a:buChar char="•"/>
            </a:pPr>
            <a:endParaRPr lang="en-IN"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9E482020-5BA7-FC0D-D629-36F537511446}"/>
              </a:ext>
            </a:extLst>
          </p:cNvPr>
          <p:cNvSpPr>
            <a:spLocks noGrp="1"/>
          </p:cNvSpPr>
          <p:nvPr>
            <p:ph type="title"/>
          </p:nvPr>
        </p:nvSpPr>
        <p:spPr>
          <a:xfrm>
            <a:off x="219800" y="169240"/>
            <a:ext cx="7713900" cy="707400"/>
          </a:xfrm>
        </p:spPr>
        <p:txBody>
          <a:bodyPr/>
          <a:lstStyle/>
          <a:p>
            <a:r>
              <a:rPr lang="en-IN" b="1" dirty="0">
                <a:solidFill>
                  <a:schemeClr val="tx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Conclusions</a:t>
            </a:r>
            <a:endParaRPr lang="en-IN" dirty="0">
              <a:solidFill>
                <a:schemeClr val="tx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423634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1000"/>
                                        <p:tgtEl>
                                          <p:spTgt spid="4">
                                            <p:txEl>
                                              <p:pRg st="0" end="0"/>
                                            </p:txEl>
                                          </p:spTgt>
                                        </p:tgtEl>
                                      </p:cBhvr>
                                    </p:animEffect>
                                    <p:anim calcmode="lin" valueType="num">
                                      <p:cBhvr>
                                        <p:cTn id="14"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fade">
                                      <p:cBhvr>
                                        <p:cTn id="20" dur="1000"/>
                                        <p:tgtEl>
                                          <p:spTgt spid="4">
                                            <p:txEl>
                                              <p:pRg st="1" end="1"/>
                                            </p:txEl>
                                          </p:spTgt>
                                        </p:tgtEl>
                                      </p:cBhvr>
                                    </p:animEffect>
                                    <p:anim calcmode="lin" valueType="num">
                                      <p:cBhvr>
                                        <p:cTn id="21"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animEffect transition="in" filter="fade">
                                      <p:cBhvr>
                                        <p:cTn id="27" dur="1000"/>
                                        <p:tgtEl>
                                          <p:spTgt spid="4">
                                            <p:txEl>
                                              <p:pRg st="2" end="2"/>
                                            </p:txEl>
                                          </p:spTgt>
                                        </p:tgtEl>
                                      </p:cBhvr>
                                    </p:animEffect>
                                    <p:anim calcmode="lin" valueType="num">
                                      <p:cBhvr>
                                        <p:cTn id="2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4">
                                            <p:txEl>
                                              <p:pRg st="3" end="3"/>
                                            </p:txEl>
                                          </p:spTgt>
                                        </p:tgtEl>
                                        <p:attrNameLst>
                                          <p:attrName>style.visibility</p:attrName>
                                        </p:attrNameLst>
                                      </p:cBhvr>
                                      <p:to>
                                        <p:strVal val="visible"/>
                                      </p:to>
                                    </p:set>
                                    <p:animEffect transition="in" filter="fade">
                                      <p:cBhvr>
                                        <p:cTn id="34" dur="1000"/>
                                        <p:tgtEl>
                                          <p:spTgt spid="4">
                                            <p:txEl>
                                              <p:pRg st="3" end="3"/>
                                            </p:txEl>
                                          </p:spTgt>
                                        </p:tgtEl>
                                      </p:cBhvr>
                                    </p:animEffect>
                                    <p:anim calcmode="lin" valueType="num">
                                      <p:cBhvr>
                                        <p:cTn id="35"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4">
                                            <p:txEl>
                                              <p:pRg st="4" end="4"/>
                                            </p:txEl>
                                          </p:spTgt>
                                        </p:tgtEl>
                                        <p:attrNameLst>
                                          <p:attrName>style.visibility</p:attrName>
                                        </p:attrNameLst>
                                      </p:cBhvr>
                                      <p:to>
                                        <p:strVal val="visible"/>
                                      </p:to>
                                    </p:set>
                                    <p:animEffect transition="in" filter="fade">
                                      <p:cBhvr>
                                        <p:cTn id="41" dur="1000"/>
                                        <p:tgtEl>
                                          <p:spTgt spid="4">
                                            <p:txEl>
                                              <p:pRg st="4" end="4"/>
                                            </p:txEl>
                                          </p:spTgt>
                                        </p:tgtEl>
                                      </p:cBhvr>
                                    </p:animEffect>
                                    <p:anim calcmode="lin" valueType="num">
                                      <p:cBhvr>
                                        <p:cTn id="42"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53181-F82F-A1F2-EAF4-46326EE53A67}"/>
              </a:ext>
            </a:extLst>
          </p:cNvPr>
          <p:cNvSpPr>
            <a:spLocks noGrp="1"/>
          </p:cNvSpPr>
          <p:nvPr>
            <p:ph type="title"/>
          </p:nvPr>
        </p:nvSpPr>
        <p:spPr>
          <a:xfrm>
            <a:off x="219800" y="169240"/>
            <a:ext cx="7713900" cy="707400"/>
          </a:xfrm>
        </p:spPr>
        <p:txBody>
          <a:bodyPr/>
          <a:lstStyle/>
          <a:p>
            <a:r>
              <a:rPr lang="en-IN" b="1" dirty="0">
                <a:solidFill>
                  <a:schemeClr val="tx1"/>
                </a:solidFill>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rPr>
              <a:t>Scope for Future Work</a:t>
            </a:r>
            <a:endParaRPr lang="en-IN" dirty="0">
              <a:solidFill>
                <a:schemeClr val="tx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CE0610EA-25BB-79F5-B6B3-040892A8548C}"/>
              </a:ext>
            </a:extLst>
          </p:cNvPr>
          <p:cNvSpPr txBox="1"/>
          <p:nvPr/>
        </p:nvSpPr>
        <p:spPr>
          <a:xfrm>
            <a:off x="219799" y="1899549"/>
            <a:ext cx="8205743" cy="2962158"/>
          </a:xfrm>
          <a:prstGeom prst="rect">
            <a:avLst/>
          </a:prstGeom>
          <a:noFill/>
        </p:spPr>
        <p:txBody>
          <a:bodyPr wrap="square">
            <a:spAutoFit/>
          </a:bodyPr>
          <a:lstStyle/>
          <a:p>
            <a:pPr marL="285750" indent="-285750" algn="just" eaLnBrk="0" fontAlgn="base" hangingPunct="0">
              <a:lnSpc>
                <a:spcPct val="150000"/>
              </a:lnSpc>
              <a:buFont typeface="Wingdings" panose="05000000000000000000" pitchFamily="2" charset="2"/>
              <a:buChar char="Ø"/>
            </a:pPr>
            <a:r>
              <a:rPr lang="en-US" b="1" dirty="0">
                <a:latin typeface="Times New Roman" panose="02020603050405020304" pitchFamily="18" charset="0"/>
              </a:rPr>
              <a:t>Deep Learning Approaches : </a:t>
            </a:r>
            <a:r>
              <a:rPr lang="en-US" dirty="0">
                <a:latin typeface="Times New Roman" panose="02020603050405020304" pitchFamily="18" charset="0"/>
              </a:rPr>
              <a:t>Explore RNNs, LSTM networks, or transformers for sentiment classification in bank call center conversations, capturing complex patterns and improving sentiment understanding.</a:t>
            </a:r>
          </a:p>
          <a:p>
            <a:pPr marL="285750" indent="-285750" algn="just" eaLnBrk="0" fontAlgn="base" hangingPunct="0">
              <a:lnSpc>
                <a:spcPct val="150000"/>
              </a:lnSpc>
              <a:buFont typeface="Wingdings" panose="05000000000000000000" pitchFamily="2" charset="2"/>
              <a:buChar char="Ø"/>
            </a:pPr>
            <a:endParaRPr lang="en-US" dirty="0">
              <a:latin typeface="Times New Roman" panose="02020603050405020304" pitchFamily="18" charset="0"/>
            </a:endParaRPr>
          </a:p>
          <a:p>
            <a:pPr marL="285750" indent="-285750" algn="just" eaLnBrk="0" fontAlgn="base" hangingPunct="0">
              <a:lnSpc>
                <a:spcPct val="150000"/>
              </a:lnSpc>
              <a:buFont typeface="Wingdings" panose="05000000000000000000" pitchFamily="2" charset="2"/>
              <a:buChar char="Ø"/>
            </a:pPr>
            <a:r>
              <a:rPr lang="en-US" b="1" dirty="0">
                <a:latin typeface="Times New Roman" panose="02020603050405020304" pitchFamily="18" charset="0"/>
              </a:rPr>
              <a:t>Domain Adaptation : </a:t>
            </a:r>
            <a:r>
              <a:rPr lang="en-US" dirty="0">
                <a:latin typeface="Times New Roman" panose="02020603050405020304" pitchFamily="18" charset="0"/>
              </a:rPr>
              <a:t>Adapt the model to the banking domain by incorporating banking-specific knowledge, such as lexicons and financial sentiment dictionaries, for accurate sentiment analysis.</a:t>
            </a:r>
          </a:p>
          <a:p>
            <a:pPr marL="285750" indent="-285750" algn="just" eaLnBrk="0" fontAlgn="base" hangingPunct="0">
              <a:lnSpc>
                <a:spcPct val="150000"/>
              </a:lnSpc>
              <a:buFont typeface="Wingdings" panose="05000000000000000000" pitchFamily="2" charset="2"/>
              <a:buChar char="Ø"/>
            </a:pPr>
            <a:endParaRPr lang="en-US" dirty="0">
              <a:latin typeface="Times New Roman" panose="02020603050405020304" pitchFamily="18" charset="0"/>
            </a:endParaRPr>
          </a:p>
          <a:p>
            <a:pPr marL="285750" indent="-285750" algn="just" eaLnBrk="0" fontAlgn="base" hangingPunct="0">
              <a:lnSpc>
                <a:spcPct val="150000"/>
              </a:lnSpc>
              <a:buFont typeface="Wingdings" panose="05000000000000000000" pitchFamily="2" charset="2"/>
              <a:buChar char="Ø"/>
            </a:pPr>
            <a:r>
              <a:rPr lang="en-US" b="1" dirty="0">
                <a:latin typeface="Times New Roman" panose="02020603050405020304" pitchFamily="18" charset="0"/>
              </a:rPr>
              <a:t>Multilingual Sentiment Analysis : </a:t>
            </a:r>
            <a:r>
              <a:rPr lang="en-US" dirty="0">
                <a:latin typeface="Times New Roman" panose="02020603050405020304" pitchFamily="18" charset="0"/>
              </a:rPr>
              <a:t>Develop multilingual sentiment analysis models to effectively classify sentiments in different languages, leveraging techniques like transfer learning and cross-lingual models to enhance sentiment analysis in a globalized banking industry.</a:t>
            </a:r>
          </a:p>
        </p:txBody>
      </p:sp>
      <p:sp>
        <p:nvSpPr>
          <p:cNvPr id="6" name="TextBox 5">
            <a:extLst>
              <a:ext uri="{FF2B5EF4-FFF2-40B4-BE49-F238E27FC236}">
                <a16:creationId xmlns:a16="http://schemas.microsoft.com/office/drawing/2014/main" id="{AA38A14D-92EA-1052-AFEB-AA7AB5F10D30}"/>
              </a:ext>
            </a:extLst>
          </p:cNvPr>
          <p:cNvSpPr txBox="1"/>
          <p:nvPr/>
        </p:nvSpPr>
        <p:spPr>
          <a:xfrm>
            <a:off x="334735" y="876640"/>
            <a:ext cx="7935686" cy="1022909"/>
          </a:xfrm>
          <a:prstGeom prst="rect">
            <a:avLst/>
          </a:prstGeom>
          <a:noFill/>
        </p:spPr>
        <p:txBody>
          <a:bodyPr wrap="square">
            <a:spAutoFit/>
          </a:bodyPr>
          <a:lstStyle/>
          <a:p>
            <a:pPr algn="just" eaLnBrk="0" fontAlgn="base" hangingPunct="0">
              <a:lnSpc>
                <a:spcPct val="150000"/>
              </a:lnSpc>
            </a:pPr>
            <a:r>
              <a:rPr lang="en-US" dirty="0">
                <a:latin typeface="Times New Roman" panose="02020603050405020304" pitchFamily="18" charset="0"/>
              </a:rPr>
              <a:t>While this research project has made significant progress in developing an effective sentiment analysis model for bank call center transcribed data, there are several avenues for future exploration and improvement. </a:t>
            </a:r>
          </a:p>
        </p:txBody>
      </p:sp>
    </p:spTree>
    <p:extLst>
      <p:ext uri="{BB962C8B-B14F-4D97-AF65-F5344CB8AC3E}">
        <p14:creationId xmlns:p14="http://schemas.microsoft.com/office/powerpoint/2010/main" val="6588528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grpId="0" nodeType="clickEffect">
                                  <p:stCondLst>
                                    <p:cond delay="0"/>
                                  </p:stCondLst>
                                  <p:childTnLst>
                                    <p:set>
                                      <p:cBhvr>
                                        <p:cTn id="19" dur="1" fill="hold">
                                          <p:stCondLst>
                                            <p:cond delay="0"/>
                                          </p:stCondLst>
                                        </p:cTn>
                                        <p:tgtEl>
                                          <p:spTgt spid="4">
                                            <p:txEl>
                                              <p:pRg st="0" end="0"/>
                                            </p:txEl>
                                          </p:spTgt>
                                        </p:tgtEl>
                                        <p:attrNameLst>
                                          <p:attrName>style.visibility</p:attrName>
                                        </p:attrNameLst>
                                      </p:cBhvr>
                                      <p:to>
                                        <p:strVal val="visible"/>
                                      </p:to>
                                    </p:set>
                                    <p:anim calcmode="lin" valueType="num">
                                      <p:cBhvr additive="base">
                                        <p:cTn id="20" dur="500" fill="hold"/>
                                        <p:tgtEl>
                                          <p:spTgt spid="4">
                                            <p:txEl>
                                              <p:pRg st="0" end="0"/>
                                            </p:txEl>
                                          </p:spTgt>
                                        </p:tgtEl>
                                        <p:attrNameLst>
                                          <p:attrName>ppt_x</p:attrName>
                                        </p:attrNameLst>
                                      </p:cBhvr>
                                      <p:tavLst>
                                        <p:tav tm="0">
                                          <p:val>
                                            <p:strVal val="0-#ppt_w/2"/>
                                          </p:val>
                                        </p:tav>
                                        <p:tav tm="100000">
                                          <p:val>
                                            <p:strVal val="#ppt_x"/>
                                          </p:val>
                                        </p:tav>
                                      </p:tavLst>
                                    </p:anim>
                                    <p:anim calcmode="lin" valueType="num">
                                      <p:cBhvr additive="base">
                                        <p:cTn id="21" dur="50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4">
                                            <p:txEl>
                                              <p:pRg st="2" end="2"/>
                                            </p:txEl>
                                          </p:spTgt>
                                        </p:tgtEl>
                                        <p:attrNameLst>
                                          <p:attrName>style.visibility</p:attrName>
                                        </p:attrNameLst>
                                      </p:cBhvr>
                                      <p:to>
                                        <p:strVal val="visible"/>
                                      </p:to>
                                    </p:set>
                                    <p:anim calcmode="lin" valueType="num">
                                      <p:cBhvr additive="base">
                                        <p:cTn id="26" dur="500" fill="hold"/>
                                        <p:tgtEl>
                                          <p:spTgt spid="4">
                                            <p:txEl>
                                              <p:pRg st="2" end="2"/>
                                            </p:txEl>
                                          </p:spTgt>
                                        </p:tgtEl>
                                        <p:attrNameLst>
                                          <p:attrName>ppt_x</p:attrName>
                                        </p:attrNameLst>
                                      </p:cBhvr>
                                      <p:tavLst>
                                        <p:tav tm="0">
                                          <p:val>
                                            <p:strVal val="0-#ppt_w/2"/>
                                          </p:val>
                                        </p:tav>
                                        <p:tav tm="100000">
                                          <p:val>
                                            <p:strVal val="#ppt_x"/>
                                          </p:val>
                                        </p:tav>
                                      </p:tavLst>
                                    </p:anim>
                                    <p:anim calcmode="lin" valueType="num">
                                      <p:cBhvr additive="base">
                                        <p:cTn id="27" dur="500" fill="hold"/>
                                        <p:tgtEl>
                                          <p:spTgt spid="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grpId="0"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 calcmode="lin" valueType="num">
                                      <p:cBhvr additive="base">
                                        <p:cTn id="32" dur="500" fill="hold"/>
                                        <p:tgtEl>
                                          <p:spTgt spid="4">
                                            <p:txEl>
                                              <p:pRg st="4" end="4"/>
                                            </p:txEl>
                                          </p:spTgt>
                                        </p:tgtEl>
                                        <p:attrNameLst>
                                          <p:attrName>ppt_x</p:attrName>
                                        </p:attrNameLst>
                                      </p:cBhvr>
                                      <p:tavLst>
                                        <p:tav tm="0">
                                          <p:val>
                                            <p:strVal val="0-#ppt_w/2"/>
                                          </p:val>
                                        </p:tav>
                                        <p:tav tm="100000">
                                          <p:val>
                                            <p:strVal val="#ppt_x"/>
                                          </p:val>
                                        </p:tav>
                                      </p:tavLst>
                                    </p:anim>
                                    <p:anim calcmode="lin" valueType="num">
                                      <p:cBhvr additive="base">
                                        <p:cTn id="33" dur="500" fill="hold"/>
                                        <p:tgtEl>
                                          <p:spTgt spid="4">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46694C-33AD-2714-C269-092400CE9E39}"/>
              </a:ext>
            </a:extLst>
          </p:cNvPr>
          <p:cNvSpPr txBox="1"/>
          <p:nvPr/>
        </p:nvSpPr>
        <p:spPr>
          <a:xfrm>
            <a:off x="2446655" y="1709976"/>
            <a:ext cx="4250690" cy="861774"/>
          </a:xfrm>
          <a:prstGeom prst="rect">
            <a:avLst/>
          </a:prstGeom>
          <a:noFill/>
        </p:spPr>
        <p:txBody>
          <a:bodyPr wrap="square" rtlCol="0">
            <a:spAutoFit/>
          </a:bodyPr>
          <a:lstStyle/>
          <a:p>
            <a:r>
              <a:rPr lang="en-US" sz="5000" b="1" dirty="0">
                <a:solidFill>
                  <a:schemeClr val="tx1"/>
                </a:solidFill>
                <a:effectLst>
                  <a:outerShdw blurRad="38100" dist="38100" dir="2700000" algn="tl">
                    <a:srgbClr val="000000">
                      <a:alpha val="43137"/>
                    </a:srgbClr>
                  </a:outerShdw>
                </a:effectLst>
                <a:latin typeface="Golos Text Medium" panose="020B0604020202020204" charset="0"/>
                <a:cs typeface="Golos Text Medium" panose="020B0604020202020204" charset="0"/>
              </a:rPr>
              <a:t>THANK YOU!</a:t>
            </a:r>
            <a:endParaRPr lang="en-IN" sz="5000" b="1" dirty="0">
              <a:solidFill>
                <a:schemeClr val="tx1"/>
              </a:solidFill>
              <a:effectLst>
                <a:outerShdw blurRad="38100" dist="38100" dir="2700000" algn="tl">
                  <a:srgbClr val="000000">
                    <a:alpha val="43137"/>
                  </a:srgbClr>
                </a:outerShdw>
              </a:effectLst>
              <a:latin typeface="Golos Text Medium" panose="020B0604020202020204" charset="0"/>
              <a:cs typeface="Golos Text Medium" panose="020B0604020202020204" charset="0"/>
            </a:endParaRPr>
          </a:p>
        </p:txBody>
      </p:sp>
    </p:spTree>
    <p:extLst>
      <p:ext uri="{BB962C8B-B14F-4D97-AF65-F5344CB8AC3E}">
        <p14:creationId xmlns:p14="http://schemas.microsoft.com/office/powerpoint/2010/main" val="160558067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C41893-52E3-E2CE-A59A-4B8E61158BFF}"/>
              </a:ext>
            </a:extLst>
          </p:cNvPr>
          <p:cNvSpPr txBox="1"/>
          <p:nvPr/>
        </p:nvSpPr>
        <p:spPr>
          <a:xfrm>
            <a:off x="881741" y="99434"/>
            <a:ext cx="7560129" cy="4570995"/>
          </a:xfrm>
          <a:prstGeom prst="rect">
            <a:avLst/>
          </a:prstGeom>
          <a:noFill/>
        </p:spPr>
        <p:txBody>
          <a:bodyPr wrap="square">
            <a:spAutoFit/>
          </a:bodyPr>
          <a:lstStyle/>
          <a:p>
            <a:pPr algn="ctr"/>
            <a:endParaRPr lang="en-US" sz="1600" b="1" i="0" dirty="0">
              <a:solidFill>
                <a:schemeClr val="tx1"/>
              </a:solidFill>
              <a:effectLst/>
              <a:latin typeface="+mj-lt"/>
            </a:endParaRPr>
          </a:p>
          <a:p>
            <a:pPr algn="ctr"/>
            <a:endParaRPr lang="en-US" sz="1600" b="1" dirty="0">
              <a:solidFill>
                <a:schemeClr val="tx1"/>
              </a:solidFill>
              <a:latin typeface="+mj-lt"/>
            </a:endParaRPr>
          </a:p>
          <a:p>
            <a:pPr algn="ctr"/>
            <a:r>
              <a:rPr lang="en-US" sz="2800" b="1" i="0" dirty="0">
                <a:solidFill>
                  <a:schemeClr val="tx1"/>
                </a:solidFill>
                <a:effectLst/>
                <a:latin typeface="Times New Roman" panose="02020603050405020304" pitchFamily="18" charset="0"/>
                <a:cs typeface="Times New Roman" panose="02020603050405020304" pitchFamily="18" charset="0"/>
              </a:rPr>
              <a:t>Why Customer Satisfaction Matters in BFSI </a:t>
            </a:r>
          </a:p>
          <a:p>
            <a:pPr algn="ctr"/>
            <a:endParaRPr lang="en-US" b="1" i="0" dirty="0">
              <a:solidFill>
                <a:schemeClr val="tx1"/>
              </a:solidFill>
              <a:effectLst/>
              <a:latin typeface="+mj-lt"/>
            </a:endParaRPr>
          </a:p>
          <a:p>
            <a:pPr algn="ctr"/>
            <a:endParaRPr lang="en-US" b="1" i="0" dirty="0">
              <a:solidFill>
                <a:schemeClr val="tx1"/>
              </a:solidFill>
              <a:effectLst/>
              <a:latin typeface="+mj-lt"/>
            </a:endParaRPr>
          </a:p>
          <a:p>
            <a:pPr algn="l"/>
            <a:endParaRPr lang="en-US" b="1" i="0" dirty="0">
              <a:solidFill>
                <a:schemeClr val="tx1"/>
              </a:solidFill>
              <a:effectLst/>
              <a:latin typeface="+mj-lt"/>
            </a:endParaRPr>
          </a:p>
          <a:p>
            <a:pPr marL="285750" indent="-285750" algn="just">
              <a:lnSpc>
                <a:spcPct val="150000"/>
              </a:lnSpc>
              <a:buFont typeface="Wingdings" panose="05000000000000000000" pitchFamily="2" charset="2"/>
              <a:buChar char="Ø"/>
            </a:pPr>
            <a:r>
              <a:rPr lang="en-US" sz="1600" dirty="0">
                <a:solidFill>
                  <a:schemeClr val="tx1"/>
                </a:solidFill>
                <a:latin typeface="+mn-lt"/>
              </a:rPr>
              <a:t>Customer satisfaction is crucial for the BFSI sector as it build up trust, loyalty, and long-term relationships. </a:t>
            </a:r>
          </a:p>
          <a:p>
            <a:pPr marL="285750" indent="-285750" algn="just">
              <a:lnSpc>
                <a:spcPct val="150000"/>
              </a:lnSpc>
              <a:buFont typeface="Wingdings" panose="05000000000000000000" pitchFamily="2" charset="2"/>
              <a:buChar char="Ø"/>
            </a:pPr>
            <a:endParaRPr lang="en-US" sz="1600" dirty="0">
              <a:solidFill>
                <a:schemeClr val="tx1"/>
              </a:solidFill>
              <a:latin typeface="+mn-lt"/>
            </a:endParaRPr>
          </a:p>
          <a:p>
            <a:pPr marL="285750" indent="-285750" algn="just">
              <a:lnSpc>
                <a:spcPct val="150000"/>
              </a:lnSpc>
              <a:buFont typeface="Wingdings" panose="05000000000000000000" pitchFamily="2" charset="2"/>
              <a:buChar char="Ø"/>
            </a:pPr>
            <a:r>
              <a:rPr lang="en-US" sz="1600" dirty="0">
                <a:solidFill>
                  <a:schemeClr val="tx1"/>
                </a:solidFill>
                <a:latin typeface="+mn-lt"/>
              </a:rPr>
              <a:t>Satisfied customers are more likely to continue using BFSI products and recommend them to others. </a:t>
            </a:r>
          </a:p>
          <a:p>
            <a:pPr marL="285750" indent="-285750" algn="just">
              <a:lnSpc>
                <a:spcPct val="150000"/>
              </a:lnSpc>
              <a:buFont typeface="Wingdings" panose="05000000000000000000" pitchFamily="2" charset="2"/>
              <a:buChar char="Ø"/>
            </a:pPr>
            <a:endParaRPr lang="en-US" sz="1600" dirty="0">
              <a:solidFill>
                <a:schemeClr val="tx1"/>
              </a:solidFill>
              <a:latin typeface="+mn-lt"/>
            </a:endParaRPr>
          </a:p>
          <a:p>
            <a:pPr marL="285750" indent="-285750" algn="just">
              <a:lnSpc>
                <a:spcPct val="150000"/>
              </a:lnSpc>
              <a:buFont typeface="Wingdings" panose="05000000000000000000" pitchFamily="2" charset="2"/>
              <a:buChar char="Ø"/>
            </a:pPr>
            <a:r>
              <a:rPr lang="en-US" sz="1600" dirty="0">
                <a:solidFill>
                  <a:schemeClr val="tx1"/>
                </a:solidFill>
                <a:latin typeface="+mn-lt"/>
              </a:rPr>
              <a:t>Positive customer experiences contribute to the reputation and brand image of BFSI organizations, attracting new customers and retaining existing ones.</a:t>
            </a:r>
          </a:p>
        </p:txBody>
      </p:sp>
    </p:spTree>
    <p:extLst>
      <p:ext uri="{BB962C8B-B14F-4D97-AF65-F5344CB8AC3E}">
        <p14:creationId xmlns:p14="http://schemas.microsoft.com/office/powerpoint/2010/main" val="100293573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 calcmode="lin" valueType="num">
                                      <p:cBhvr additive="base">
                                        <p:cTn id="7" dur="500" fill="hold"/>
                                        <p:tgtEl>
                                          <p:spTgt spid="2">
                                            <p:txEl>
                                              <p:pRg st="2" end="2"/>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anim calcmode="lin" valueType="num">
                                      <p:cBhvr additive="base">
                                        <p:cTn id="13" dur="500" fill="hold"/>
                                        <p:tgtEl>
                                          <p:spTgt spid="2">
                                            <p:txEl>
                                              <p:pRg st="6" end="6"/>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anim calcmode="lin" valueType="num">
                                      <p:cBhvr additive="base">
                                        <p:cTn id="19" dur="500" fill="hold"/>
                                        <p:tgtEl>
                                          <p:spTgt spid="2">
                                            <p:txEl>
                                              <p:pRg st="8" end="8"/>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2">
                                            <p:txEl>
                                              <p:pRg st="10" end="10"/>
                                            </p:txEl>
                                          </p:spTgt>
                                        </p:tgtEl>
                                        <p:attrNameLst>
                                          <p:attrName>style.visibility</p:attrName>
                                        </p:attrNameLst>
                                      </p:cBhvr>
                                      <p:to>
                                        <p:strVal val="visible"/>
                                      </p:to>
                                    </p:set>
                                    <p:anim calcmode="lin" valueType="num">
                                      <p:cBhvr additive="base">
                                        <p:cTn id="25" dur="500" fill="hold"/>
                                        <p:tgtEl>
                                          <p:spTgt spid="2">
                                            <p:txEl>
                                              <p:pRg st="10" end="10"/>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
                                            <p:txEl>
                                              <p:pRg st="10" end="1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6E413E7-FAB7-5DBB-2836-B1CC397D9C39}"/>
              </a:ext>
            </a:extLst>
          </p:cNvPr>
          <p:cNvSpPr txBox="1"/>
          <p:nvPr/>
        </p:nvSpPr>
        <p:spPr>
          <a:xfrm>
            <a:off x="457199" y="457608"/>
            <a:ext cx="7805057" cy="3939540"/>
          </a:xfrm>
          <a:prstGeom prst="rect">
            <a:avLst/>
          </a:prstGeom>
          <a:noFill/>
        </p:spPr>
        <p:txBody>
          <a:bodyPr wrap="square">
            <a:spAutoFit/>
          </a:bodyPr>
          <a:lstStyle/>
          <a:p>
            <a:pPr algn="ctr" rtl="0">
              <a:spcBef>
                <a:spcPts val="0"/>
              </a:spcBef>
              <a:spcAft>
                <a:spcPts val="1200"/>
              </a:spcAft>
            </a:pPr>
            <a:r>
              <a:rPr lang="en-US" sz="2800" b="1" i="0" u="sng" strike="noStrike" dirty="0">
                <a:solidFill>
                  <a:schemeClr val="tx1"/>
                </a:solidFill>
                <a:effectLst>
                  <a:outerShdw blurRad="38100" dist="38100" dir="2700000" algn="tl">
                    <a:srgbClr val="000000">
                      <a:alpha val="43137"/>
                    </a:srgbClr>
                  </a:outerShdw>
                </a:effectLst>
                <a:latin typeface="Open Sans" panose="020B0606030504020204" pitchFamily="34" charset="0"/>
              </a:rPr>
              <a:t>What is  Sentiment analysis</a:t>
            </a:r>
          </a:p>
          <a:p>
            <a:pPr marL="285750" indent="-285750" rtl="0">
              <a:spcBef>
                <a:spcPts val="0"/>
              </a:spcBef>
              <a:spcAft>
                <a:spcPts val="1200"/>
              </a:spcAft>
              <a:buFont typeface="Wingdings" panose="05000000000000000000" pitchFamily="2" charset="2"/>
              <a:buChar char="Ø"/>
            </a:pPr>
            <a:endParaRPr lang="en-US" b="1" u="sng" dirty="0">
              <a:solidFill>
                <a:schemeClr val="tx1"/>
              </a:solidFill>
              <a:effectLst>
                <a:outerShdw blurRad="38100" dist="38100" dir="2700000" algn="tl">
                  <a:srgbClr val="000000">
                    <a:alpha val="43137"/>
                  </a:srgbClr>
                </a:outerShdw>
              </a:effectLst>
              <a:latin typeface="Open Sans" panose="020B0606030504020204" pitchFamily="34" charset="0"/>
            </a:endParaRPr>
          </a:p>
          <a:p>
            <a:pPr marL="285750" indent="-285750" algn="just" rtl="0">
              <a:spcBef>
                <a:spcPts val="0"/>
              </a:spcBef>
              <a:spcAft>
                <a:spcPts val="1200"/>
              </a:spcAft>
              <a:buFont typeface="Wingdings" panose="05000000000000000000" pitchFamily="2" charset="2"/>
              <a:buChar char="Ø"/>
            </a:pPr>
            <a:endParaRPr lang="en-US" b="1" u="sng" dirty="0">
              <a:solidFill>
                <a:schemeClr val="tx1"/>
              </a:solidFill>
              <a:effectLst>
                <a:outerShdw blurRad="38100" dist="38100" dir="2700000" algn="tl">
                  <a:srgbClr val="000000">
                    <a:alpha val="43137"/>
                  </a:srgbClr>
                </a:outerShdw>
              </a:effectLst>
              <a:latin typeface="Open Sans" panose="020B0606030504020204" pitchFamily="34" charset="0"/>
            </a:endParaRPr>
          </a:p>
          <a:p>
            <a:pPr marL="285750" indent="-285750" algn="just" rtl="0">
              <a:spcBef>
                <a:spcPts val="0"/>
              </a:spcBef>
              <a:spcAft>
                <a:spcPts val="1200"/>
              </a:spcAft>
              <a:buFont typeface="Wingdings" panose="05000000000000000000" pitchFamily="2" charset="2"/>
              <a:buChar char="Ø"/>
            </a:pPr>
            <a:r>
              <a:rPr lang="en-US" sz="1800" dirty="0">
                <a:solidFill>
                  <a:schemeClr val="tx1"/>
                </a:solidFill>
                <a:latin typeface="+mn-lt"/>
              </a:rPr>
              <a:t>Sentiment analysis measures satisfaction: Sentiment analysis techniques can be used to assess and measure customer satisfaction</a:t>
            </a:r>
          </a:p>
          <a:p>
            <a:pPr algn="just" rtl="0">
              <a:spcBef>
                <a:spcPts val="0"/>
              </a:spcBef>
              <a:spcAft>
                <a:spcPts val="1200"/>
              </a:spcAft>
            </a:pPr>
            <a:endParaRPr lang="en-US" sz="1800" dirty="0">
              <a:solidFill>
                <a:schemeClr val="tx1"/>
              </a:solidFill>
              <a:latin typeface="+mn-lt"/>
            </a:endParaRPr>
          </a:p>
          <a:p>
            <a:pPr marL="285750" indent="-285750" algn="just">
              <a:spcAft>
                <a:spcPts val="1200"/>
              </a:spcAft>
              <a:buFont typeface="Wingdings" panose="05000000000000000000" pitchFamily="2" charset="2"/>
              <a:buChar char="Ø"/>
            </a:pPr>
            <a:r>
              <a:rPr lang="en-US" sz="1800" dirty="0">
                <a:solidFill>
                  <a:schemeClr val="tx1"/>
                </a:solidFill>
                <a:latin typeface="+mn-lt"/>
              </a:rPr>
              <a:t>The goal of sentiment analysis is to determine the overall sentiment or emotional tone of the text, whether it is positive, negative, or neutral. It goes beyond simple keyword analysis and takes into account the context, language nuances, and linguistic patterns to understand the sentiment behind the words.</a:t>
            </a:r>
          </a:p>
        </p:txBody>
      </p:sp>
    </p:spTree>
    <p:extLst>
      <p:ext uri="{BB962C8B-B14F-4D97-AF65-F5344CB8AC3E}">
        <p14:creationId xmlns:p14="http://schemas.microsoft.com/office/powerpoint/2010/main" val="393275950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500"/>
                                  </p:stCondLst>
                                  <p:childTnLst>
                                    <p:set>
                                      <p:cBhvr>
                                        <p:cTn id="12" dur="1" fill="hold">
                                          <p:stCondLst>
                                            <p:cond delay="0"/>
                                          </p:stCondLst>
                                        </p:cTn>
                                        <p:tgtEl>
                                          <p:spTgt spid="4">
                                            <p:txEl>
                                              <p:pRg st="3" end="3"/>
                                            </p:txEl>
                                          </p:spTgt>
                                        </p:tgtEl>
                                        <p:attrNameLst>
                                          <p:attrName>style.visibility</p:attrName>
                                        </p:attrNameLst>
                                      </p:cBhvr>
                                      <p:to>
                                        <p:strVal val="visible"/>
                                      </p:to>
                                    </p:set>
                                    <p:anim calcmode="lin" valueType="num">
                                      <p:cBhvr additive="base">
                                        <p:cTn id="13" dur="500" fill="hold"/>
                                        <p:tgtEl>
                                          <p:spTgt spid="4">
                                            <p:txEl>
                                              <p:pRg st="3" end="3"/>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4">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500"/>
                                  </p:stCondLst>
                                  <p:childTnLst>
                                    <p:set>
                                      <p:cBhvr>
                                        <p:cTn id="18" dur="1" fill="hold">
                                          <p:stCondLst>
                                            <p:cond delay="0"/>
                                          </p:stCondLst>
                                        </p:cTn>
                                        <p:tgtEl>
                                          <p:spTgt spid="4">
                                            <p:txEl>
                                              <p:pRg st="5" end="5"/>
                                            </p:txEl>
                                          </p:spTgt>
                                        </p:tgtEl>
                                        <p:attrNameLst>
                                          <p:attrName>style.visibility</p:attrName>
                                        </p:attrNameLst>
                                      </p:cBhvr>
                                      <p:to>
                                        <p:strVal val="visible"/>
                                      </p:to>
                                    </p:set>
                                    <p:anim calcmode="lin" valueType="num">
                                      <p:cBhvr additive="base">
                                        <p:cTn id="19" dur="500" fill="hold"/>
                                        <p:tgtEl>
                                          <p:spTgt spid="4">
                                            <p:txEl>
                                              <p:pRg st="5" end="5"/>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4">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211CA4-3F26-1706-8BE0-86A0D0D8AA37}"/>
              </a:ext>
            </a:extLst>
          </p:cNvPr>
          <p:cNvSpPr txBox="1"/>
          <p:nvPr/>
        </p:nvSpPr>
        <p:spPr>
          <a:xfrm>
            <a:off x="518432" y="129370"/>
            <a:ext cx="8107135" cy="4829464"/>
          </a:xfrm>
          <a:prstGeom prst="rect">
            <a:avLst/>
          </a:prstGeom>
          <a:noFill/>
        </p:spPr>
        <p:txBody>
          <a:bodyPr wrap="square">
            <a:spAutoFit/>
          </a:bodyPr>
          <a:lstStyle/>
          <a:p>
            <a:pPr algn="ctr"/>
            <a:r>
              <a:rPr lang="en-US" sz="2400" b="1" i="0" dirty="0">
                <a:solidFill>
                  <a:schemeClr val="tx1"/>
                </a:solidFill>
                <a:effectLst/>
                <a:latin typeface="+mj-lt"/>
              </a:rPr>
              <a:t>Traditional methods to identify customer sentiment. </a:t>
            </a:r>
          </a:p>
          <a:p>
            <a:pPr algn="ctr"/>
            <a:endParaRPr lang="en-US" sz="18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endParaRPr lang="en-US" sz="1600" b="1" dirty="0">
              <a:solidFill>
                <a:schemeClr val="tx1"/>
              </a:solidFill>
              <a:latin typeface="+mj-lt"/>
            </a:endParaRPr>
          </a:p>
          <a:p>
            <a:pPr marL="285750" indent="-285750">
              <a:lnSpc>
                <a:spcPct val="150000"/>
              </a:lnSpc>
              <a:buFont typeface="Wingdings" panose="05000000000000000000" pitchFamily="2" charset="2"/>
              <a:buChar char="Ø"/>
            </a:pPr>
            <a:r>
              <a:rPr lang="en-US" sz="1600" dirty="0">
                <a:solidFill>
                  <a:schemeClr val="tx1"/>
                </a:solidFill>
                <a:latin typeface="+mn-lt"/>
              </a:rPr>
              <a:t>Customer feedback obtained from surveys, Questionnaires</a:t>
            </a:r>
          </a:p>
          <a:p>
            <a:pPr marL="285750" indent="-285750">
              <a:lnSpc>
                <a:spcPct val="150000"/>
              </a:lnSpc>
              <a:buFont typeface="Wingdings" panose="05000000000000000000" pitchFamily="2" charset="2"/>
              <a:buChar char="Ø"/>
            </a:pPr>
            <a:r>
              <a:rPr lang="en-US" sz="1600" dirty="0">
                <a:solidFill>
                  <a:schemeClr val="tx1"/>
                </a:solidFill>
                <a:latin typeface="+mn-lt"/>
              </a:rPr>
              <a:t>Social Media Monitoring: Tracking customer sentiments expressed on platforms like Twitter, WhatsApp, Instagram, and other social media channels.</a:t>
            </a:r>
          </a:p>
          <a:p>
            <a:pPr marL="285750" indent="-285750">
              <a:lnSpc>
                <a:spcPct val="150000"/>
              </a:lnSpc>
              <a:buFont typeface="Wingdings" panose="05000000000000000000" pitchFamily="2" charset="2"/>
              <a:buChar char="Ø"/>
            </a:pPr>
            <a:r>
              <a:rPr lang="en-US" sz="1600" dirty="0">
                <a:solidFill>
                  <a:schemeClr val="tx1"/>
                </a:solidFill>
                <a:latin typeface="+mn-lt"/>
              </a:rPr>
              <a:t>Text Messages: Analyzing customer sentiments conveyed through text messages or SMS interactions.</a:t>
            </a:r>
          </a:p>
          <a:p>
            <a:pPr marL="285750" indent="-285750">
              <a:lnSpc>
                <a:spcPct val="150000"/>
              </a:lnSpc>
              <a:buFont typeface="Wingdings" panose="05000000000000000000" pitchFamily="2" charset="2"/>
              <a:buChar char="Ø"/>
            </a:pPr>
            <a:r>
              <a:rPr lang="en-US" sz="1600" dirty="0">
                <a:solidFill>
                  <a:schemeClr val="tx1"/>
                </a:solidFill>
                <a:latin typeface="+mn-lt"/>
              </a:rPr>
              <a:t>Email Communication: Reviewing customer sentiments expressed through email communications with the organization.</a:t>
            </a:r>
          </a:p>
          <a:p>
            <a:pPr marL="285750" indent="-285750">
              <a:lnSpc>
                <a:spcPct val="150000"/>
              </a:lnSpc>
              <a:buFont typeface="Wingdings" panose="05000000000000000000" pitchFamily="2" charset="2"/>
              <a:buChar char="Ø"/>
            </a:pPr>
            <a:r>
              <a:rPr lang="en-US" sz="1600" dirty="0">
                <a:solidFill>
                  <a:schemeClr val="tx1"/>
                </a:solidFill>
                <a:latin typeface="+mn-lt"/>
              </a:rPr>
              <a:t>Call Center Interactions: Monitoring and analyzing customer sentiments expressed during phone calls with the call center representatives.</a:t>
            </a:r>
          </a:p>
          <a:p>
            <a:pPr>
              <a:lnSpc>
                <a:spcPct val="150000"/>
              </a:lnSpc>
            </a:pPr>
            <a:r>
              <a:rPr lang="en-US" sz="1200" dirty="0">
                <a:solidFill>
                  <a:schemeClr val="tx1"/>
                </a:solidFill>
                <a:latin typeface="+mn-lt"/>
              </a:rPr>
              <a:t>                                              </a:t>
            </a:r>
          </a:p>
          <a:p>
            <a:pPr>
              <a:lnSpc>
                <a:spcPct val="150000"/>
              </a:lnSpc>
            </a:pPr>
            <a:r>
              <a:rPr lang="en-US" sz="1200" dirty="0">
                <a:solidFill>
                  <a:schemeClr val="tx1"/>
                </a:solidFill>
                <a:latin typeface="+mn-lt"/>
              </a:rPr>
              <a:t>Source : </a:t>
            </a:r>
            <a:r>
              <a:rPr lang="en-US"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(Tara </a:t>
            </a:r>
            <a:r>
              <a:rPr lang="en-US" sz="12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Ramroop</a:t>
            </a:r>
            <a:r>
              <a:rPr lang="en-US"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2023)</a:t>
            </a:r>
            <a:endParaRPr lang="en-US" sz="1200" dirty="0">
              <a:solidFill>
                <a:schemeClr val="tx1"/>
              </a:solidFill>
              <a:latin typeface="+mn-lt"/>
            </a:endParaRPr>
          </a:p>
        </p:txBody>
      </p:sp>
    </p:spTree>
    <p:extLst>
      <p:ext uri="{BB962C8B-B14F-4D97-AF65-F5344CB8AC3E}">
        <p14:creationId xmlns:p14="http://schemas.microsoft.com/office/powerpoint/2010/main" val="305960880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anim calcmode="lin" valueType="num">
                                      <p:cBhvr additive="base">
                                        <p:cTn id="1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50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50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50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50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50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C347B0-02AF-ACB7-743F-DA702B23E1A9}"/>
              </a:ext>
            </a:extLst>
          </p:cNvPr>
          <p:cNvSpPr txBox="1"/>
          <p:nvPr/>
        </p:nvSpPr>
        <p:spPr>
          <a:xfrm>
            <a:off x="330652" y="557464"/>
            <a:ext cx="8396969" cy="3318857"/>
          </a:xfrm>
          <a:prstGeom prst="rect">
            <a:avLst/>
          </a:prstGeom>
          <a:noFill/>
        </p:spPr>
        <p:txBody>
          <a:bodyPr wrap="square">
            <a:spAutoFit/>
          </a:bodyPr>
          <a:lstStyle/>
          <a:p>
            <a:pPr algn="ctr"/>
            <a:r>
              <a:rPr lang="en-US" sz="2000" b="1" dirty="0">
                <a:solidFill>
                  <a:schemeClr val="tx1"/>
                </a:solidFill>
                <a:latin typeface="+mj-lt"/>
              </a:rPr>
              <a:t>Extracting Customer Sentiments through Call Center Interactions</a:t>
            </a:r>
          </a:p>
          <a:p>
            <a:pPr algn="ctr"/>
            <a:endParaRPr lang="en-US" sz="1800" b="1" dirty="0">
              <a:solidFill>
                <a:schemeClr val="tx1"/>
              </a:solidFill>
              <a:latin typeface="+mj-lt"/>
            </a:endParaRPr>
          </a:p>
          <a:p>
            <a:pPr algn="l"/>
            <a:endParaRPr lang="en-US" b="1" dirty="0">
              <a:solidFill>
                <a:schemeClr val="tx1"/>
              </a:solidFill>
              <a:latin typeface="+mj-lt"/>
            </a:endParaRPr>
          </a:p>
          <a:p>
            <a:pPr algn="l"/>
            <a:endParaRPr lang="en-US" b="1" dirty="0">
              <a:solidFill>
                <a:schemeClr val="tx1"/>
              </a:solidFill>
              <a:latin typeface="+mj-lt"/>
            </a:endParaRPr>
          </a:p>
          <a:p>
            <a:pPr marL="285750" indent="-285750">
              <a:lnSpc>
                <a:spcPct val="150000"/>
              </a:lnSpc>
              <a:buFont typeface="Wingdings" panose="05000000000000000000" pitchFamily="2" charset="2"/>
              <a:buChar char="Ø"/>
            </a:pPr>
            <a:r>
              <a:rPr lang="en-US" sz="1600" dirty="0">
                <a:solidFill>
                  <a:schemeClr val="tx1"/>
                </a:solidFill>
                <a:latin typeface="+mn-lt"/>
              </a:rPr>
              <a:t>Call center interactions provide a valuable source of customer feedback and sentiment analysis.</a:t>
            </a:r>
          </a:p>
          <a:p>
            <a:pPr marL="285750" indent="-285750">
              <a:lnSpc>
                <a:spcPct val="150000"/>
              </a:lnSpc>
              <a:buFont typeface="Wingdings" panose="05000000000000000000" pitchFamily="2" charset="2"/>
              <a:buChar char="Ø"/>
            </a:pPr>
            <a:r>
              <a:rPr lang="en-US" sz="1600" dirty="0">
                <a:solidFill>
                  <a:schemeClr val="tx1"/>
                </a:solidFill>
                <a:latin typeface="+mn-lt"/>
              </a:rPr>
              <a:t>Skilled representatives can actively listen to customers, analyze tone, emotions, and expressions to gauge sentiments accurately.</a:t>
            </a:r>
          </a:p>
          <a:p>
            <a:pPr marL="285750" indent="-285750">
              <a:lnSpc>
                <a:spcPct val="150000"/>
              </a:lnSpc>
              <a:buFont typeface="Wingdings" panose="05000000000000000000" pitchFamily="2" charset="2"/>
              <a:buChar char="Ø"/>
            </a:pPr>
            <a:r>
              <a:rPr lang="en-US" sz="1600" dirty="0">
                <a:solidFill>
                  <a:schemeClr val="tx1"/>
                </a:solidFill>
                <a:latin typeface="+mn-lt"/>
              </a:rPr>
              <a:t>Leveraging call center interactions for sentiment analysis helps identify trends, address customer needs, and enhance overall customer experiences</a:t>
            </a:r>
            <a:r>
              <a:rPr lang="en-US" sz="1800" dirty="0">
                <a:solidFill>
                  <a:schemeClr val="tx1"/>
                </a:solidFill>
                <a:latin typeface="+mn-lt"/>
              </a:rPr>
              <a:t>.</a:t>
            </a:r>
          </a:p>
        </p:txBody>
      </p:sp>
    </p:spTree>
    <p:extLst>
      <p:ext uri="{BB962C8B-B14F-4D97-AF65-F5344CB8AC3E}">
        <p14:creationId xmlns:p14="http://schemas.microsoft.com/office/powerpoint/2010/main" val="22875936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500"/>
                                  </p:stCondLst>
                                  <p:childTnLst>
                                    <p:set>
                                      <p:cBhvr>
                                        <p:cTn id="12" dur="1" fill="hold">
                                          <p:stCondLst>
                                            <p:cond delay="0"/>
                                          </p:stCondLst>
                                        </p:cTn>
                                        <p:tgtEl>
                                          <p:spTgt spid="2">
                                            <p:txEl>
                                              <p:pRg st="4" end="4"/>
                                            </p:txEl>
                                          </p:spTgt>
                                        </p:tgtEl>
                                        <p:attrNameLst>
                                          <p:attrName>style.visibility</p:attrName>
                                        </p:attrNameLst>
                                      </p:cBhvr>
                                      <p:to>
                                        <p:strVal val="visible"/>
                                      </p:to>
                                    </p:set>
                                    <p:anim calcmode="lin" valueType="num">
                                      <p:cBhvr additive="base">
                                        <p:cTn id="13" dur="500" fill="hold"/>
                                        <p:tgtEl>
                                          <p:spTgt spid="2">
                                            <p:txEl>
                                              <p:pRg st="4" end="4"/>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500"/>
                                  </p:stCondLst>
                                  <p:childTnLst>
                                    <p:set>
                                      <p:cBhvr>
                                        <p:cTn id="18" dur="1" fill="hold">
                                          <p:stCondLst>
                                            <p:cond delay="0"/>
                                          </p:stCondLst>
                                        </p:cTn>
                                        <p:tgtEl>
                                          <p:spTgt spid="2">
                                            <p:txEl>
                                              <p:pRg st="5" end="5"/>
                                            </p:txEl>
                                          </p:spTgt>
                                        </p:tgtEl>
                                        <p:attrNameLst>
                                          <p:attrName>style.visibility</p:attrName>
                                        </p:attrNameLst>
                                      </p:cBhvr>
                                      <p:to>
                                        <p:strVal val="visible"/>
                                      </p:to>
                                    </p:set>
                                    <p:anim calcmode="lin" valueType="num">
                                      <p:cBhvr additive="base">
                                        <p:cTn id="19" dur="500" fill="hold"/>
                                        <p:tgtEl>
                                          <p:spTgt spid="2">
                                            <p:txEl>
                                              <p:pRg st="5" end="5"/>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500"/>
                                  </p:stCondLst>
                                  <p:childTnLst>
                                    <p:set>
                                      <p:cBhvr>
                                        <p:cTn id="24" dur="1" fill="hold">
                                          <p:stCondLst>
                                            <p:cond delay="0"/>
                                          </p:stCondLst>
                                        </p:cTn>
                                        <p:tgtEl>
                                          <p:spTgt spid="2">
                                            <p:txEl>
                                              <p:pRg st="6" end="6"/>
                                            </p:txEl>
                                          </p:spTgt>
                                        </p:tgtEl>
                                        <p:attrNameLst>
                                          <p:attrName>style.visibility</p:attrName>
                                        </p:attrNameLst>
                                      </p:cBhvr>
                                      <p:to>
                                        <p:strVal val="visible"/>
                                      </p:to>
                                    </p:set>
                                    <p:anim calcmode="lin" valueType="num">
                                      <p:cBhvr additive="base">
                                        <p:cTn id="25" dur="500" fill="hold"/>
                                        <p:tgtEl>
                                          <p:spTgt spid="2">
                                            <p:txEl>
                                              <p:pRg st="6" end="6"/>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AF346D0F-55FC-4B62-91AF-31E996A1F80F}"/>
              </a:ext>
            </a:extLst>
          </p:cNvPr>
          <p:cNvSpPr txBox="1"/>
          <p:nvPr/>
        </p:nvSpPr>
        <p:spPr>
          <a:xfrm>
            <a:off x="375558" y="163811"/>
            <a:ext cx="8196942" cy="400110"/>
          </a:xfrm>
          <a:prstGeom prst="rect">
            <a:avLst/>
          </a:prstGeom>
          <a:noFill/>
        </p:spPr>
        <p:txBody>
          <a:bodyPr wrap="square">
            <a:spAutoFit/>
          </a:bodyPr>
          <a:lstStyle/>
          <a:p>
            <a:pPr rtl="0">
              <a:spcBef>
                <a:spcPts val="0"/>
              </a:spcBef>
              <a:spcAft>
                <a:spcPts val="1200"/>
              </a:spcAft>
            </a:pPr>
            <a:r>
              <a:rPr lang="en-US" sz="2000" b="1" i="0" u="sng" strike="noStrike" dirty="0">
                <a:solidFill>
                  <a:schemeClr val="tx1"/>
                </a:solidFill>
                <a:effectLst>
                  <a:outerShdw blurRad="38100" dist="38100" dir="2700000" algn="tl">
                    <a:srgbClr val="000000">
                      <a:alpha val="43137"/>
                    </a:srgbClr>
                  </a:outerShdw>
                </a:effectLst>
                <a:latin typeface="Open Sans" panose="020B0606030504020204" pitchFamily="34" charset="0"/>
              </a:rPr>
              <a:t>Challenges in Implementing Sentiment Analysis in the BFSI Sector</a:t>
            </a:r>
            <a:endParaRPr lang="en-US" sz="2000" b="1" u="sng" dirty="0">
              <a:solidFill>
                <a:schemeClr val="tx1"/>
              </a:solidFill>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64BAF605-9006-3CBB-64E8-6B242712218C}"/>
              </a:ext>
            </a:extLst>
          </p:cNvPr>
          <p:cNvSpPr txBox="1"/>
          <p:nvPr/>
        </p:nvSpPr>
        <p:spPr>
          <a:xfrm>
            <a:off x="1872094" y="4702690"/>
            <a:ext cx="5096988" cy="276999"/>
          </a:xfrm>
          <a:prstGeom prst="rect">
            <a:avLst/>
          </a:prstGeom>
          <a:noFill/>
        </p:spPr>
        <p:txBody>
          <a:bodyPr wrap="square" rtlCol="0">
            <a:spAutoFit/>
          </a:bodyPr>
          <a:lstStyle/>
          <a:p>
            <a:r>
              <a:rPr lang="en-IN" sz="1200" b="1" i="0" dirty="0">
                <a:solidFill>
                  <a:srgbClr val="44546A"/>
                </a:solidFill>
                <a:effectLst/>
                <a:latin typeface="Times New Roman" panose="02020603050405020304" pitchFamily="18" charset="0"/>
                <a:ea typeface="Calibri" panose="020F0502020204030204" pitchFamily="34" charset="0"/>
                <a:cs typeface="Mangal" panose="02040503050203030202" pitchFamily="18" charset="0"/>
              </a:rPr>
              <a:t>Source : Major Challenges to Text Mining in Finance </a:t>
            </a:r>
            <a:r>
              <a:rPr lang="en-IN" sz="1200" i="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(Gupta et al., 2020)</a:t>
            </a:r>
            <a:endParaRPr lang="en-US" sz="1050" dirty="0"/>
          </a:p>
        </p:txBody>
      </p:sp>
      <p:grpSp>
        <p:nvGrpSpPr>
          <p:cNvPr id="2" name="Group 1">
            <a:extLst>
              <a:ext uri="{FF2B5EF4-FFF2-40B4-BE49-F238E27FC236}">
                <a16:creationId xmlns:a16="http://schemas.microsoft.com/office/drawing/2014/main" id="{023C98B1-56D6-CACE-6A94-65054E5D7BF5}"/>
              </a:ext>
            </a:extLst>
          </p:cNvPr>
          <p:cNvGrpSpPr/>
          <p:nvPr/>
        </p:nvGrpSpPr>
        <p:grpSpPr>
          <a:xfrm>
            <a:off x="2125932" y="901427"/>
            <a:ext cx="4519795" cy="3801263"/>
            <a:chOff x="2125932" y="901427"/>
            <a:chExt cx="4519795" cy="3801263"/>
          </a:xfrm>
        </p:grpSpPr>
        <p:pic>
          <p:nvPicPr>
            <p:cNvPr id="7" name="Picture 6">
              <a:extLst>
                <a:ext uri="{FF2B5EF4-FFF2-40B4-BE49-F238E27FC236}">
                  <a16:creationId xmlns:a16="http://schemas.microsoft.com/office/drawing/2014/main" id="{0955D6CE-1A6D-38CF-F5EB-A7D8080C062A}"/>
                </a:ext>
              </a:extLst>
            </p:cNvPr>
            <p:cNvPicPr>
              <a:picLocks noChangeAspect="1"/>
            </p:cNvPicPr>
            <p:nvPr/>
          </p:nvPicPr>
          <p:blipFill>
            <a:blip r:embed="rId2"/>
            <a:stretch>
              <a:fillRect/>
            </a:stretch>
          </p:blipFill>
          <p:spPr>
            <a:xfrm>
              <a:off x="2125932" y="901427"/>
              <a:ext cx="4519795" cy="3801263"/>
            </a:xfrm>
            <a:prstGeom prst="rect">
              <a:avLst/>
            </a:prstGeom>
          </p:spPr>
        </p:pic>
        <p:sp>
          <p:nvSpPr>
            <p:cNvPr id="13" name="Rectangle 12">
              <a:extLst>
                <a:ext uri="{FF2B5EF4-FFF2-40B4-BE49-F238E27FC236}">
                  <a16:creationId xmlns:a16="http://schemas.microsoft.com/office/drawing/2014/main" id="{C4C52E7D-B1EB-A199-8CBE-C66EC73BF3C2}"/>
                </a:ext>
              </a:extLst>
            </p:cNvPr>
            <p:cNvSpPr/>
            <p:nvPr/>
          </p:nvSpPr>
          <p:spPr>
            <a:xfrm>
              <a:off x="5216978" y="3381647"/>
              <a:ext cx="514350" cy="182880"/>
            </a:xfrm>
            <a:prstGeom prst="rect">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b="1" dirty="0">
                  <a:solidFill>
                    <a:schemeClr val="bg1">
                      <a:lumMod val="75000"/>
                    </a:schemeClr>
                  </a:solidFill>
                </a:rPr>
                <a:t>text</a:t>
              </a:r>
              <a:endParaRPr lang="en-US" sz="1050" b="1" dirty="0">
                <a:solidFill>
                  <a:schemeClr val="bg1">
                    <a:lumMod val="75000"/>
                  </a:schemeClr>
                </a:solidFill>
              </a:endParaRPr>
            </a:p>
          </p:txBody>
        </p:sp>
      </p:grpSp>
    </p:spTree>
    <p:extLst>
      <p:ext uri="{BB962C8B-B14F-4D97-AF65-F5344CB8AC3E}">
        <p14:creationId xmlns:p14="http://schemas.microsoft.com/office/powerpoint/2010/main" val="407177394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heel(1)">
                                      <p:cBhvr>
                                        <p:cTn id="18"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6016</TotalTime>
  <Words>2283</Words>
  <Application>Microsoft Office PowerPoint</Application>
  <PresentationFormat>On-screen Show (16:9)</PresentationFormat>
  <Paragraphs>191</Paragraphs>
  <Slides>43</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43</vt:i4>
      </vt:variant>
    </vt:vector>
  </HeadingPairs>
  <TitlesOfParts>
    <vt:vector size="52" baseType="lpstr">
      <vt:lpstr>Golos Text</vt:lpstr>
      <vt:lpstr>Arial</vt:lpstr>
      <vt:lpstr>Golos Text Medium</vt:lpstr>
      <vt:lpstr>Wingdings</vt:lpstr>
      <vt:lpstr>Fira Sans</vt:lpstr>
      <vt:lpstr>Open Sans</vt:lpstr>
      <vt:lpstr>Times New Roman</vt:lpstr>
      <vt:lpstr>Bebas Neue</vt:lpstr>
      <vt:lpstr>Artificial Intelligence by Slidesgo</vt:lpstr>
      <vt:lpstr>ENRICHING CUSTOMER EXPERIENCE THROUGH SENTIMENT ANALYSIS IN THE BANKING, FINANCIAL SERVICES AND INSURANCE SECTOR: A CASE OF NATIONAL BANK</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Research Motivation</vt:lpstr>
      <vt:lpstr>PowerPoint Presentation</vt:lpstr>
      <vt:lpstr>PowerPoint Presentation</vt:lpstr>
      <vt:lpstr>PowerPoint Presentation</vt:lpstr>
      <vt:lpstr>PowerPoint Presentation</vt:lpstr>
      <vt:lpstr>Problem and Dataset Description</vt:lpstr>
      <vt:lpstr>PowerPoint Presentation</vt:lpstr>
      <vt:lpstr>PowerPoint Presentation</vt:lpstr>
      <vt:lpstr>PowerPoint Presentation</vt:lpstr>
      <vt:lpstr>Solution Approach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Conclusions and  Future Scope</vt:lpstr>
      <vt:lpstr>Conclusions</vt:lpstr>
      <vt:lpstr>Scope for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Learning-based Approach for Predicting the  Psychological Constitution (Manas Prakriti)  and Current State of Imbalance (Vikriti)  of a Person</dc:title>
  <dc:creator>Himanshu Gupta</dc:creator>
  <cp:lastModifiedBy>Mr. Mahesh Purbia</cp:lastModifiedBy>
  <cp:revision>136</cp:revision>
  <dcterms:modified xsi:type="dcterms:W3CDTF">2023-06-27T19:02:48Z</dcterms:modified>
</cp:coreProperties>
</file>